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92" r:id="rId4"/>
    <p:sldId id="260" r:id="rId5"/>
    <p:sldId id="288" r:id="rId6"/>
    <p:sldId id="261" r:id="rId7"/>
    <p:sldId id="262" r:id="rId8"/>
    <p:sldId id="263" r:id="rId9"/>
    <p:sldId id="286" r:id="rId10"/>
    <p:sldId id="289" r:id="rId11"/>
    <p:sldId id="264" r:id="rId12"/>
    <p:sldId id="265" r:id="rId13"/>
    <p:sldId id="266" r:id="rId14"/>
    <p:sldId id="267" r:id="rId15"/>
    <p:sldId id="290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3" r:id="rId32"/>
    <p:sldId id="294" r:id="rId33"/>
    <p:sldId id="295" r:id="rId34"/>
    <p:sldId id="296" r:id="rId35"/>
    <p:sldId id="283" r:id="rId36"/>
    <p:sldId id="284" r:id="rId37"/>
    <p:sldId id="285" r:id="rId38"/>
    <p:sldId id="291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94029-EA42-421F-B306-9A2C8733552E}" v="6" dt="2022-05-13T15:04:07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e Rodrigues Abreu Lopes de farias" userId="3e2e5ec21b954309" providerId="LiveId" clId="{3A794029-EA42-421F-B306-9A2C8733552E}"/>
    <pc:docChg chg="custSel addSld modSld">
      <pc:chgData name="Liliane Rodrigues Abreu Lopes de farias" userId="3e2e5ec21b954309" providerId="LiveId" clId="{3A794029-EA42-421F-B306-9A2C8733552E}" dt="2022-05-13T15:04:07.420" v="208"/>
      <pc:docMkLst>
        <pc:docMk/>
      </pc:docMkLst>
      <pc:sldChg chg="modSp mod">
        <pc:chgData name="Liliane Rodrigues Abreu Lopes de farias" userId="3e2e5ec21b954309" providerId="LiveId" clId="{3A794029-EA42-421F-B306-9A2C8733552E}" dt="2022-05-13T14:39:51.529" v="164" actId="20577"/>
        <pc:sldMkLst>
          <pc:docMk/>
          <pc:sldMk cId="1653585373" sldId="261"/>
        </pc:sldMkLst>
        <pc:spChg chg="mod">
          <ac:chgData name="Liliane Rodrigues Abreu Lopes de farias" userId="3e2e5ec21b954309" providerId="LiveId" clId="{3A794029-EA42-421F-B306-9A2C8733552E}" dt="2022-05-13T14:39:51.529" v="164" actId="20577"/>
          <ac:spMkLst>
            <pc:docMk/>
            <pc:sldMk cId="1653585373" sldId="261"/>
            <ac:spMk id="3" creationId="{00000000-0000-0000-0000-000000000000}"/>
          </ac:spMkLst>
        </pc:spChg>
      </pc:sldChg>
      <pc:sldChg chg="modSp mod">
        <pc:chgData name="Liliane Rodrigues Abreu Lopes de farias" userId="3e2e5ec21b954309" providerId="LiveId" clId="{3A794029-EA42-421F-B306-9A2C8733552E}" dt="2022-05-13T14:41:24.807" v="165" actId="207"/>
        <pc:sldMkLst>
          <pc:docMk/>
          <pc:sldMk cId="3468839474" sldId="262"/>
        </pc:sldMkLst>
        <pc:spChg chg="mod">
          <ac:chgData name="Liliane Rodrigues Abreu Lopes de farias" userId="3e2e5ec21b954309" providerId="LiveId" clId="{3A794029-EA42-421F-B306-9A2C8733552E}" dt="2022-05-13T14:41:24.807" v="165" actId="207"/>
          <ac:spMkLst>
            <pc:docMk/>
            <pc:sldMk cId="3468839474" sldId="262"/>
            <ac:spMk id="3" creationId="{00000000-0000-0000-0000-000000000000}"/>
          </ac:spMkLst>
        </pc:spChg>
      </pc:sldChg>
      <pc:sldChg chg="modSp mod">
        <pc:chgData name="Liliane Rodrigues Abreu Lopes de farias" userId="3e2e5ec21b954309" providerId="LiveId" clId="{3A794029-EA42-421F-B306-9A2C8733552E}" dt="2022-05-09T21:08:43.643" v="3" actId="1076"/>
        <pc:sldMkLst>
          <pc:docMk/>
          <pc:sldMk cId="3887895763" sldId="264"/>
        </pc:sldMkLst>
        <pc:spChg chg="mod">
          <ac:chgData name="Liliane Rodrigues Abreu Lopes de farias" userId="3e2e5ec21b954309" providerId="LiveId" clId="{3A794029-EA42-421F-B306-9A2C8733552E}" dt="2022-05-09T21:08:43.643" v="3" actId="1076"/>
          <ac:spMkLst>
            <pc:docMk/>
            <pc:sldMk cId="3887895763" sldId="264"/>
            <ac:spMk id="3" creationId="{00000000-0000-0000-0000-000000000000}"/>
          </ac:spMkLst>
        </pc:spChg>
      </pc:sldChg>
      <pc:sldChg chg="modSp mod">
        <pc:chgData name="Liliane Rodrigues Abreu Lopes de farias" userId="3e2e5ec21b954309" providerId="LiveId" clId="{3A794029-EA42-421F-B306-9A2C8733552E}" dt="2022-05-04T13:43:30.140" v="1" actId="20577"/>
        <pc:sldMkLst>
          <pc:docMk/>
          <pc:sldMk cId="3986149569" sldId="280"/>
        </pc:sldMkLst>
        <pc:spChg chg="mod">
          <ac:chgData name="Liliane Rodrigues Abreu Lopes de farias" userId="3e2e5ec21b954309" providerId="LiveId" clId="{3A794029-EA42-421F-B306-9A2C8733552E}" dt="2022-05-04T13:43:30.140" v="1" actId="20577"/>
          <ac:spMkLst>
            <pc:docMk/>
            <pc:sldMk cId="3986149569" sldId="280"/>
            <ac:spMk id="3" creationId="{00000000-0000-0000-0000-000000000000}"/>
          </ac:spMkLst>
        </pc:spChg>
      </pc:sldChg>
      <pc:sldChg chg="addSp delSp modSp new mod">
        <pc:chgData name="Liliane Rodrigues Abreu Lopes de farias" userId="3e2e5ec21b954309" providerId="LiveId" clId="{3A794029-EA42-421F-B306-9A2C8733552E}" dt="2022-05-09T21:24:57.682" v="56" actId="20577"/>
        <pc:sldMkLst>
          <pc:docMk/>
          <pc:sldMk cId="3536507944" sldId="292"/>
        </pc:sldMkLst>
        <pc:spChg chg="mod">
          <ac:chgData name="Liliane Rodrigues Abreu Lopes de farias" userId="3e2e5ec21b954309" providerId="LiveId" clId="{3A794029-EA42-421F-B306-9A2C8733552E}" dt="2022-05-09T21:24:57.682" v="56" actId="20577"/>
          <ac:spMkLst>
            <pc:docMk/>
            <pc:sldMk cId="3536507944" sldId="292"/>
            <ac:spMk id="2" creationId="{13673C5D-C1C7-EF60-E93C-A31ACB5B7300}"/>
          </ac:spMkLst>
        </pc:spChg>
        <pc:spChg chg="del">
          <ac:chgData name="Liliane Rodrigues Abreu Lopes de farias" userId="3e2e5ec21b954309" providerId="LiveId" clId="{3A794029-EA42-421F-B306-9A2C8733552E}" dt="2022-05-09T21:23:27.849" v="5"/>
          <ac:spMkLst>
            <pc:docMk/>
            <pc:sldMk cId="3536507944" sldId="292"/>
            <ac:spMk id="3" creationId="{B9EBC9EB-59AD-483A-10A0-0223DAD7A272}"/>
          </ac:spMkLst>
        </pc:spChg>
        <pc:picChg chg="add mod">
          <ac:chgData name="Liliane Rodrigues Abreu Lopes de farias" userId="3e2e5ec21b954309" providerId="LiveId" clId="{3A794029-EA42-421F-B306-9A2C8733552E}" dt="2022-05-09T21:23:27.849" v="5"/>
          <ac:picMkLst>
            <pc:docMk/>
            <pc:sldMk cId="3536507944" sldId="292"/>
            <ac:picMk id="4" creationId="{50810896-3380-6225-7E75-975C0D6AC379}"/>
          </ac:picMkLst>
        </pc:picChg>
      </pc:sldChg>
      <pc:sldChg chg="addSp delSp modSp new mod">
        <pc:chgData name="Liliane Rodrigues Abreu Lopes de farias" userId="3e2e5ec21b954309" providerId="LiveId" clId="{3A794029-EA42-421F-B306-9A2C8733552E}" dt="2022-05-09T21:29:29.002" v="106" actId="122"/>
        <pc:sldMkLst>
          <pc:docMk/>
          <pc:sldMk cId="3984719285" sldId="293"/>
        </pc:sldMkLst>
        <pc:spChg chg="mod">
          <ac:chgData name="Liliane Rodrigues Abreu Lopes de farias" userId="3e2e5ec21b954309" providerId="LiveId" clId="{3A794029-EA42-421F-B306-9A2C8733552E}" dt="2022-05-09T21:29:29.002" v="106" actId="122"/>
          <ac:spMkLst>
            <pc:docMk/>
            <pc:sldMk cId="3984719285" sldId="293"/>
            <ac:spMk id="2" creationId="{85296C95-F262-869E-3758-97D92EC54E21}"/>
          </ac:spMkLst>
        </pc:spChg>
        <pc:spChg chg="del">
          <ac:chgData name="Liliane Rodrigues Abreu Lopes de farias" userId="3e2e5ec21b954309" providerId="LiveId" clId="{3A794029-EA42-421F-B306-9A2C8733552E}" dt="2022-05-09T21:28:14.302" v="58"/>
          <ac:spMkLst>
            <pc:docMk/>
            <pc:sldMk cId="3984719285" sldId="293"/>
            <ac:spMk id="3" creationId="{A29E1EF7-10FC-0578-B387-16D938B54726}"/>
          </ac:spMkLst>
        </pc:spChg>
        <pc:picChg chg="add mod">
          <ac:chgData name="Liliane Rodrigues Abreu Lopes de farias" userId="3e2e5ec21b954309" providerId="LiveId" clId="{3A794029-EA42-421F-B306-9A2C8733552E}" dt="2022-05-09T21:28:14.302" v="58"/>
          <ac:picMkLst>
            <pc:docMk/>
            <pc:sldMk cId="3984719285" sldId="293"/>
            <ac:picMk id="4" creationId="{E69CEC39-2CE0-978A-ABD3-A19FC1DF0145}"/>
          </ac:picMkLst>
        </pc:picChg>
      </pc:sldChg>
      <pc:sldChg chg="addSp delSp modSp new mod">
        <pc:chgData name="Liliane Rodrigues Abreu Lopes de farias" userId="3e2e5ec21b954309" providerId="LiveId" clId="{3A794029-EA42-421F-B306-9A2C8733552E}" dt="2022-05-09T21:31:44.693" v="158" actId="14100"/>
        <pc:sldMkLst>
          <pc:docMk/>
          <pc:sldMk cId="3928521188" sldId="294"/>
        </pc:sldMkLst>
        <pc:spChg chg="mod">
          <ac:chgData name="Liliane Rodrigues Abreu Lopes de farias" userId="3e2e5ec21b954309" providerId="LiveId" clId="{3A794029-EA42-421F-B306-9A2C8733552E}" dt="2022-05-09T21:30:12.888" v="156" actId="20577"/>
          <ac:spMkLst>
            <pc:docMk/>
            <pc:sldMk cId="3928521188" sldId="294"/>
            <ac:spMk id="2" creationId="{71959036-05CD-DEBC-8292-75EB56616844}"/>
          </ac:spMkLst>
        </pc:spChg>
        <pc:spChg chg="del">
          <ac:chgData name="Liliane Rodrigues Abreu Lopes de farias" userId="3e2e5ec21b954309" providerId="LiveId" clId="{3A794029-EA42-421F-B306-9A2C8733552E}" dt="2022-05-09T21:31:38.101" v="157"/>
          <ac:spMkLst>
            <pc:docMk/>
            <pc:sldMk cId="3928521188" sldId="294"/>
            <ac:spMk id="3" creationId="{A55496C3-526E-DA1D-1824-4FED112A82C3}"/>
          </ac:spMkLst>
        </pc:spChg>
        <pc:picChg chg="add mod">
          <ac:chgData name="Liliane Rodrigues Abreu Lopes de farias" userId="3e2e5ec21b954309" providerId="LiveId" clId="{3A794029-EA42-421F-B306-9A2C8733552E}" dt="2022-05-09T21:31:44.693" v="158" actId="14100"/>
          <ac:picMkLst>
            <pc:docMk/>
            <pc:sldMk cId="3928521188" sldId="294"/>
            <ac:picMk id="6" creationId="{77D2F938-D329-3B5C-0B81-527DBC690817}"/>
          </ac:picMkLst>
        </pc:picChg>
      </pc:sldChg>
      <pc:sldChg chg="addSp delSp modSp new mod">
        <pc:chgData name="Liliane Rodrigues Abreu Lopes de farias" userId="3e2e5ec21b954309" providerId="LiveId" clId="{3A794029-EA42-421F-B306-9A2C8733552E}" dt="2022-05-13T15:03:02.794" v="188" actId="27614"/>
        <pc:sldMkLst>
          <pc:docMk/>
          <pc:sldMk cId="1903500879" sldId="295"/>
        </pc:sldMkLst>
        <pc:spChg chg="mod">
          <ac:chgData name="Liliane Rodrigues Abreu Lopes de farias" userId="3e2e5ec21b954309" providerId="LiveId" clId="{3A794029-EA42-421F-B306-9A2C8733552E}" dt="2022-05-13T15:02:45.363" v="187" actId="26606"/>
          <ac:spMkLst>
            <pc:docMk/>
            <pc:sldMk cId="1903500879" sldId="295"/>
            <ac:spMk id="2" creationId="{3ED11514-25D3-8BAE-78D6-8F669FCF6990}"/>
          </ac:spMkLst>
        </pc:spChg>
        <pc:spChg chg="del">
          <ac:chgData name="Liliane Rodrigues Abreu Lopes de farias" userId="3e2e5ec21b954309" providerId="LiveId" clId="{3A794029-EA42-421F-B306-9A2C8733552E}" dt="2022-05-13T15:02:42.404" v="186"/>
          <ac:spMkLst>
            <pc:docMk/>
            <pc:sldMk cId="1903500879" sldId="295"/>
            <ac:spMk id="3" creationId="{42A6F729-6662-D0F4-7D25-F7F7A9911BC2}"/>
          </ac:spMkLst>
        </pc:spChg>
        <pc:picChg chg="add mod">
          <ac:chgData name="Liliane Rodrigues Abreu Lopes de farias" userId="3e2e5ec21b954309" providerId="LiveId" clId="{3A794029-EA42-421F-B306-9A2C8733552E}" dt="2022-05-13T15:03:02.794" v="188" actId="27614"/>
          <ac:picMkLst>
            <pc:docMk/>
            <pc:sldMk cId="1903500879" sldId="295"/>
            <ac:picMk id="4" creationId="{8C96944F-B92C-51FB-F68C-8BC068137247}"/>
          </ac:picMkLst>
        </pc:picChg>
      </pc:sldChg>
      <pc:sldChg chg="addSp delSp modSp new mod">
        <pc:chgData name="Liliane Rodrigues Abreu Lopes de farias" userId="3e2e5ec21b954309" providerId="LiveId" clId="{3A794029-EA42-421F-B306-9A2C8733552E}" dt="2022-05-13T15:04:07.420" v="208"/>
        <pc:sldMkLst>
          <pc:docMk/>
          <pc:sldMk cId="4259273036" sldId="296"/>
        </pc:sldMkLst>
        <pc:spChg chg="mod">
          <ac:chgData name="Liliane Rodrigues Abreu Lopes de farias" userId="3e2e5ec21b954309" providerId="LiveId" clId="{3A794029-EA42-421F-B306-9A2C8733552E}" dt="2022-05-13T15:03:32.324" v="207" actId="122"/>
          <ac:spMkLst>
            <pc:docMk/>
            <pc:sldMk cId="4259273036" sldId="296"/>
            <ac:spMk id="2" creationId="{8E6C3490-3E34-ABE0-7CE4-38A55EEDD975}"/>
          </ac:spMkLst>
        </pc:spChg>
        <pc:spChg chg="del">
          <ac:chgData name="Liliane Rodrigues Abreu Lopes de farias" userId="3e2e5ec21b954309" providerId="LiveId" clId="{3A794029-EA42-421F-B306-9A2C8733552E}" dt="2022-05-13T15:04:07.420" v="208"/>
          <ac:spMkLst>
            <pc:docMk/>
            <pc:sldMk cId="4259273036" sldId="296"/>
            <ac:spMk id="3" creationId="{44D8A692-FFEC-79FE-742E-DEFA7B5DC711}"/>
          </ac:spMkLst>
        </pc:spChg>
        <pc:picChg chg="add mod">
          <ac:chgData name="Liliane Rodrigues Abreu Lopes de farias" userId="3e2e5ec21b954309" providerId="LiveId" clId="{3A794029-EA42-421F-B306-9A2C8733552E}" dt="2022-05-13T15:04:07.420" v="208"/>
          <ac:picMkLst>
            <pc:docMk/>
            <pc:sldMk cId="4259273036" sldId="296"/>
            <ac:picMk id="4" creationId="{12AAD146-201E-AFDA-C4C0-83E0468001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EE358-EA7E-4451-BEBF-6C808F2653D7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36141-20D8-4386-9E1A-A3A844ADFA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30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6141-20D8-4386-9E1A-A3A844ADFAA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80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ED98F12-28C2-4E53-851A-F01AD69F8289}" type="datetimeFigureOut">
              <a:rPr lang="pt-BR" smtClean="0"/>
              <a:t>13/05/2022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9CDE94A-7D39-4156-8B3B-3BB97BB787C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Dopamina" TargetMode="External"/><Relationship Id="rId2" Type="http://schemas.openxmlformats.org/officeDocument/2006/relationships/hyperlink" Target="http://www.medicinanet.com.br/conteudos/medicamentos-injetaveis/3439/dopamina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DROGAS VASOATIVAS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PRINCIPAIS DROGAS VASOATIVAS  UTILIZADAS </a:t>
            </a:r>
          </a:p>
        </p:txBody>
      </p:sp>
    </p:spTree>
    <p:extLst>
      <p:ext uri="{BB962C8B-B14F-4D97-AF65-F5344CB8AC3E}">
        <p14:creationId xmlns:p14="http://schemas.microsoft.com/office/powerpoint/2010/main" val="318867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DOBUTAMINA</a:t>
            </a:r>
          </a:p>
        </p:txBody>
      </p:sp>
      <p:pic>
        <p:nvPicPr>
          <p:cNvPr id="5122" name="Picture 2" descr="Estrutura química de Dobuta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528392" cy="22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59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DOBUTAMINA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3341" y="2321359"/>
            <a:ext cx="6777317" cy="3508977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pt-BR" dirty="0"/>
              <a:t>ATUA DIRETAMENTE NOS RECEPTORES BETA-1 DO CORAÇÃO, AUMENTANDO A FORÇA DE CONTRAÇÃO DO MÚSCULO CARDÍACO (EFEITO INOTRÓPICO POSITIVO). </a:t>
            </a:r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r>
              <a:rPr lang="pt-BR" dirty="0"/>
              <a:t>MELHORA O FLUXO SANGUÍNEO CORONARIANO E O CONSUMO DE OXIGÊNIO PELO MIOCÁRDIO.</a:t>
            </a:r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r>
              <a:rPr lang="pt-BR" dirty="0"/>
              <a:t>ESTÁ INDICADA NA INSUFICIÊNCIA CARDÍACA GRAVE, SÍNDROME DE BAIXO DÉBITO, HIPOTENSÃO.</a:t>
            </a:r>
          </a:p>
          <a:p>
            <a:pPr marL="68580" indent="0">
              <a:buNone/>
            </a:pPr>
            <a:endParaRPr lang="pt-BR" dirty="0"/>
          </a:p>
          <a:p>
            <a:pPr marL="6858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89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DOBUTAMINA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accent3"/>
            </a:solidFill>
          </a:ln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accent3"/>
                </a:solidFill>
              </a:rPr>
              <a:t>EFEITOS COLATERAIS:</a:t>
            </a:r>
          </a:p>
          <a:p>
            <a:pPr>
              <a:buFontTx/>
              <a:buChar char="-"/>
            </a:pPr>
            <a:r>
              <a:rPr lang="pt-BR" dirty="0"/>
              <a:t>TAQUICARDIAS; </a:t>
            </a:r>
          </a:p>
          <a:p>
            <a:pPr>
              <a:buFontTx/>
              <a:buChar char="-"/>
            </a:pPr>
            <a:r>
              <a:rPr lang="pt-BR" dirty="0"/>
              <a:t>TAQUIARRITMIAS; </a:t>
            </a:r>
          </a:p>
          <a:p>
            <a:pPr>
              <a:buFontTx/>
              <a:buChar char="-"/>
            </a:pPr>
            <a:r>
              <a:rPr lang="pt-BR" dirty="0"/>
              <a:t>CEFALÉIAS, VÔMITOS, NÁUSEA;</a:t>
            </a:r>
          </a:p>
          <a:p>
            <a:pPr>
              <a:buFontTx/>
              <a:buChar char="-"/>
            </a:pPr>
            <a:r>
              <a:rPr lang="pt-BR" dirty="0"/>
              <a:t> ANSIEDADE, TREMOR;</a:t>
            </a:r>
          </a:p>
          <a:p>
            <a:pPr>
              <a:buFontTx/>
              <a:buChar char="-"/>
            </a:pPr>
            <a:r>
              <a:rPr lang="pt-BR" dirty="0"/>
              <a:t> HIPERTENSÃO;</a:t>
            </a:r>
          </a:p>
          <a:p>
            <a:pPr>
              <a:buFontTx/>
              <a:buChar char="-"/>
            </a:pPr>
            <a:r>
              <a:rPr lang="pt-BR" dirty="0"/>
              <a:t>FLEBITE;</a:t>
            </a:r>
          </a:p>
          <a:p>
            <a:pPr>
              <a:buFontTx/>
              <a:buChar char="-"/>
            </a:pPr>
            <a:r>
              <a:rPr lang="pt-BR" dirty="0"/>
              <a:t>NECROSE DÉRMICA SE EXTRAVAZAR.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878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INTERAÇÕES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BETA-BLOQUEADORES: EFEITO ANTAGÔNICO;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ANESTÉSICOS EM GERAL: GRANDE AUMENTO NA INCIDÊNCIA DE ARRITMIAS VENTRICULARES.</a:t>
            </a:r>
          </a:p>
        </p:txBody>
      </p:sp>
    </p:spTree>
    <p:extLst>
      <p:ext uri="{BB962C8B-B14F-4D97-AF65-F5344CB8AC3E}">
        <p14:creationId xmlns:p14="http://schemas.microsoft.com/office/powerpoint/2010/main" val="396244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INCOMPATIBILIDADE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SOLUÇÕES ALCALINAS (BICARBONATO);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TEOFILINA, AMPICILINA, HEPARINA, INSULINA SIMPLES, KCL (QUANDO ASSOCIADO NO MESMO RECIPIENTE).</a:t>
            </a:r>
          </a:p>
        </p:txBody>
      </p:sp>
    </p:spTree>
    <p:extLst>
      <p:ext uri="{BB962C8B-B14F-4D97-AF65-F5344CB8AC3E}">
        <p14:creationId xmlns:p14="http://schemas.microsoft.com/office/powerpoint/2010/main" val="3767016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NORADRENALINA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557463"/>
            <a:ext cx="3397920" cy="276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84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NORADRENALINA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DROGA INOTRÓPICA E CRONOTRÓPICA</a:t>
            </a:r>
          </a:p>
          <a:p>
            <a:r>
              <a:rPr lang="pt-BR" sz="1800" dirty="0"/>
              <a:t>INDICADA NO CHOQUE SÉPTICO COM HIPOTENSÃO SEVERA.</a:t>
            </a:r>
          </a:p>
          <a:p>
            <a:r>
              <a:rPr lang="pt-BR" sz="1800" dirty="0"/>
              <a:t>CAUSA O AUMENTO TANTO DA PRESSÃO SISTÓLICA QUANTO DA DIASTÓLICA.</a:t>
            </a:r>
          </a:p>
          <a:p>
            <a:r>
              <a:rPr lang="pt-BR" sz="1800" dirty="0"/>
              <a:t>TEM COMO EFEITO A VASOCONSTRIÇÃO RENAL, MESENTÉRICA E DA MUSCULATURA ESQUELÉTICA, CUTÂNEA E PULMONAR.</a:t>
            </a:r>
          </a:p>
          <a:p>
            <a:r>
              <a:rPr lang="pt-BR" sz="1800" dirty="0"/>
              <a:t>AUMENTA A RESISTÊNCIA VASCULAR PERIFÉRICA,</a:t>
            </a:r>
          </a:p>
          <a:p>
            <a:r>
              <a:rPr lang="pt-BR" sz="1800" dirty="0"/>
              <a:t>DIMINUI O DÉBITO URINÁRIO. </a:t>
            </a:r>
          </a:p>
        </p:txBody>
      </p:sp>
    </p:spTree>
    <p:extLst>
      <p:ext uri="{BB962C8B-B14F-4D97-AF65-F5344CB8AC3E}">
        <p14:creationId xmlns:p14="http://schemas.microsoft.com/office/powerpoint/2010/main" val="384095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EFEITOS COLATERAIS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CEFALÉIA,</a:t>
            </a:r>
          </a:p>
          <a:p>
            <a:r>
              <a:rPr lang="pt-BR" dirty="0"/>
              <a:t> TAQUICARDIAS (TV E FV),</a:t>
            </a:r>
          </a:p>
          <a:p>
            <a:r>
              <a:rPr lang="pt-BR" dirty="0"/>
              <a:t>CRISE HIPERTENSIVA,</a:t>
            </a:r>
          </a:p>
          <a:p>
            <a:r>
              <a:rPr lang="pt-BR" dirty="0"/>
              <a:t>AVC HEMORRÁGICO,</a:t>
            </a:r>
          </a:p>
          <a:p>
            <a:r>
              <a:rPr lang="pt-BR" dirty="0"/>
              <a:t>ANGINA,</a:t>
            </a:r>
          </a:p>
          <a:p>
            <a:r>
              <a:rPr lang="pt-BR" dirty="0"/>
              <a:t>BRADICARDIA REFLEXA,</a:t>
            </a:r>
          </a:p>
          <a:p>
            <a:r>
              <a:rPr lang="pt-BR" dirty="0"/>
              <a:t>ANSIEDADE,</a:t>
            </a:r>
          </a:p>
          <a:p>
            <a:r>
              <a:rPr lang="pt-BR" dirty="0"/>
              <a:t>VÔMITOS,</a:t>
            </a:r>
          </a:p>
          <a:p>
            <a:r>
              <a:rPr lang="pt-BR" dirty="0"/>
              <a:t>NECROSE TECIDUAL SE EXTRAVAZAR (TRATAR IMEDIATAMENTE COM INFILTRAÇÃO DO LOCAL COM FENTOLAMINA),</a:t>
            </a:r>
          </a:p>
          <a:p>
            <a:r>
              <a:rPr lang="pt-BR" dirty="0"/>
              <a:t>ISQUEMIA, REDUÇÃO DA PERFUSÃO RENAL.</a:t>
            </a:r>
          </a:p>
        </p:txBody>
      </p:sp>
    </p:spTree>
    <p:extLst>
      <p:ext uri="{BB962C8B-B14F-4D97-AF65-F5344CB8AC3E}">
        <p14:creationId xmlns:p14="http://schemas.microsoft.com/office/powerpoint/2010/main" val="409111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INTERAÇÕES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ALFA-BLOQUEADORES: HIPOTENSÃO;</a:t>
            </a:r>
          </a:p>
          <a:p>
            <a:r>
              <a:rPr lang="pt-BR" dirty="0"/>
              <a:t>BETA-BLOQUEADORES: VASOCONSTRIÇÃO COM CRISE HIPERTENSIVA, HEMORRAGIA CEREBRAL, BRADICARDIA REFLEXA;</a:t>
            </a:r>
          </a:p>
          <a:p>
            <a:r>
              <a:rPr lang="pt-BR" dirty="0"/>
              <a:t>IMAO: CRISES HIPERTENSIVAS;</a:t>
            </a:r>
          </a:p>
          <a:p>
            <a:r>
              <a:rPr lang="pt-BR" dirty="0"/>
              <a:t>DIGITAL: AUMENTO DO RISCO DE TAQUIARRITMIAS.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59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INCOMPATIBILIDADE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TEOFILINA;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BICARBONATO DE SÓDIO;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CEFALOTINA E CEFOXETINA.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77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DROGAS VASOATIVAS  são drogas utilizadas para manter uma PAM adequada e perfusão tecidual suficiente para os órgãos mais importantes, quando a terapia por volume não está sendo efetiva ou é </a:t>
            </a:r>
            <a:r>
              <a:rPr lang="pt-BR" dirty="0" err="1"/>
              <a:t>contra-indicada</a:t>
            </a:r>
            <a:r>
              <a:rPr lang="pt-BR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18722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144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NITROGLICERINA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VASODILATADOR CORONARIANO DE REFERÊNCIA.</a:t>
            </a:r>
          </a:p>
          <a:p>
            <a:endParaRPr lang="pt-BR" dirty="0"/>
          </a:p>
          <a:p>
            <a:r>
              <a:rPr lang="pt-BR" dirty="0"/>
              <a:t>INDICADO NO TRATAMENTO DA ANGINA CRÔNICA, IAM, ICC E HIPERTENSÃO.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273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EFEITOS COLATERAIS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CEFALÉIA, TONTEIRA, SÍNCOPE;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HIPOTENSÃO ORTOSTÁTICA;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TAQUICARDIA REFLEXA;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BRADICARDIA.</a:t>
            </a:r>
          </a:p>
          <a:p>
            <a:pPr marL="6858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3248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INTERAÇÕES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OUTROS VASODILATADORES: POTENCIALIZAÇÃO DO EFEITO.</a:t>
            </a:r>
          </a:p>
          <a:p>
            <a:endParaRPr lang="pt-BR" dirty="0"/>
          </a:p>
          <a:p>
            <a:r>
              <a:rPr lang="pt-BR" dirty="0"/>
              <a:t>SEM OUTRAS INTERAÇÕES SIGNIFICATIVAS.</a:t>
            </a:r>
          </a:p>
        </p:txBody>
      </p:sp>
    </p:spTree>
    <p:extLst>
      <p:ext uri="{BB962C8B-B14F-4D97-AF65-F5344CB8AC3E}">
        <p14:creationId xmlns:p14="http://schemas.microsoft.com/office/powerpoint/2010/main" val="762333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INCOMPATIBILIDADE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INCOMPATÍVEL COM FRASCOS PLÁSTICOS;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UTILIZAR FRASCO DE VIDRO.</a:t>
            </a:r>
          </a:p>
        </p:txBody>
      </p:sp>
    </p:spTree>
    <p:extLst>
      <p:ext uri="{BB962C8B-B14F-4D97-AF65-F5344CB8AC3E}">
        <p14:creationId xmlns:p14="http://schemas.microsoft.com/office/powerpoint/2010/main" val="390033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NITROPRUSSIATO DE SÓDIO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VASODILATADOR VENOSO E ARTERIAL;</a:t>
            </a:r>
          </a:p>
          <a:p>
            <a:endParaRPr lang="pt-BR" dirty="0"/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INDICADO NO CONTROLE DA HIPERTENSÃO ARTERIAL SEVERA, ICC E NO TRATAMENTO DO IAM.</a:t>
            </a:r>
          </a:p>
        </p:txBody>
      </p:sp>
    </p:spTree>
    <p:extLst>
      <p:ext uri="{BB962C8B-B14F-4D97-AF65-F5344CB8AC3E}">
        <p14:creationId xmlns:p14="http://schemas.microsoft.com/office/powerpoint/2010/main" val="420979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EFEITOS COLATERAIS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HIPOTENSÃO EXAGERADA;</a:t>
            </a:r>
          </a:p>
          <a:p>
            <a:r>
              <a:rPr lang="pt-BR" dirty="0"/>
              <a:t>NÁUSEA E VÔMITOS, FRAQUEZA;</a:t>
            </a:r>
          </a:p>
          <a:p>
            <a:r>
              <a:rPr lang="pt-BR" dirty="0"/>
              <a:t>CONGESTÃO NASAL;</a:t>
            </a:r>
          </a:p>
          <a:p>
            <a:r>
              <a:rPr lang="pt-BR" dirty="0"/>
              <a:t>DESCONFORTO TORÁCICO;</a:t>
            </a:r>
          </a:p>
          <a:p>
            <a:r>
              <a:rPr lang="pt-BR" dirty="0"/>
              <a:t>TREMORES, INQUIETAÇÃO, TONTEIRA;</a:t>
            </a:r>
          </a:p>
          <a:p>
            <a:r>
              <a:rPr lang="pt-BR" dirty="0"/>
              <a:t>SUDORESE;</a:t>
            </a:r>
          </a:p>
          <a:p>
            <a:r>
              <a:rPr lang="pt-BR" dirty="0"/>
              <a:t>COMPORTAMENTO PSICÓTICO, DELÍRIO.</a:t>
            </a:r>
          </a:p>
        </p:txBody>
      </p:sp>
    </p:spTree>
    <p:extLst>
      <p:ext uri="{BB962C8B-B14F-4D97-AF65-F5344CB8AC3E}">
        <p14:creationId xmlns:p14="http://schemas.microsoft.com/office/powerpoint/2010/main" val="1844230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INTERAÇÕES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AGENTES HIPOTENSORES, DIURÉTICOS, SIMPATICOLÍTICOS: AUMENTO DO EFEITO;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AUMENTO CLEARENCE DA DIGOXINA.</a:t>
            </a:r>
          </a:p>
        </p:txBody>
      </p:sp>
    </p:spTree>
    <p:extLst>
      <p:ext uri="{BB962C8B-B14F-4D97-AF65-F5344CB8AC3E}">
        <p14:creationId xmlns:p14="http://schemas.microsoft.com/office/powerpoint/2010/main" val="2543217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INCOMPATIBILIDADE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FOTOSSENSIBILIDADE: </a:t>
            </a:r>
          </a:p>
          <a:p>
            <a:endParaRPr lang="pt-BR" dirty="0"/>
          </a:p>
          <a:p>
            <a:pPr marL="68580" indent="0">
              <a:buNone/>
            </a:pPr>
            <a:r>
              <a:rPr lang="pt-BR" dirty="0"/>
              <a:t>- UTILIZAR EQUIPO FOTOSSENSÍVEL E MANTER A SOLUÇÃO E  TODAS AS CONECÇÕES PROTEGIDAS DA LUZ.</a:t>
            </a:r>
          </a:p>
        </p:txBody>
      </p:sp>
    </p:spTree>
    <p:extLst>
      <p:ext uri="{BB962C8B-B14F-4D97-AF65-F5344CB8AC3E}">
        <p14:creationId xmlns:p14="http://schemas.microsoft.com/office/powerpoint/2010/main" val="151836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CUIDADOS DE ENFERMAGEM (DROGAS VASOATIVAS)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OBSERVAÇÃO DOS 5 CERTOS;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IDENTIFICAR O FRASCO COM QUANTIDADE  DO MEDICAMENTO, TIPO E QUANTIDADE DE SOLUÇÃO USADA PARA DILUIÇÃO, DATA, </a:t>
            </a:r>
            <a:r>
              <a:rPr lang="pt-BR" dirty="0">
                <a:solidFill>
                  <a:srgbClr val="7030A0"/>
                </a:solidFill>
              </a:rPr>
              <a:t>HORA DO PREPARO, HORA DA INSTALAÇÃO</a:t>
            </a:r>
            <a:r>
              <a:rPr lang="pt-BR" dirty="0"/>
              <a:t>, TEMPO DE INFUSÃO, ASSINATURA DO PROFISSIONAL QUE PREPAROU E INSTALOU O MEDICAMENTO;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MONITORIZAÇÃO RIGOROSA: PA., FC., ECG., DÉBITO URINÁRIO;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149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CUIDADOS DE ENFERMAGEM</a:t>
            </a:r>
            <a:br>
              <a:rPr lang="pt-BR" dirty="0">
                <a:solidFill>
                  <a:schemeClr val="accent3"/>
                </a:solidFill>
              </a:rPr>
            </a:br>
            <a:r>
              <a:rPr lang="pt-BR" dirty="0">
                <a:solidFill>
                  <a:schemeClr val="accent3"/>
                </a:solidFill>
              </a:rPr>
              <a:t>(DROGAS VASOATIVAS)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Clr>
                <a:srgbClr val="94C600"/>
              </a:buClr>
            </a:pPr>
            <a:r>
              <a:rPr lang="pt-BR" dirty="0">
                <a:solidFill>
                  <a:srgbClr val="3E3D2D"/>
                </a:solidFill>
              </a:rPr>
              <a:t>OBSERVAR ALTERAÇÕES HEMODINÂMICAS E COMUNICAR;</a:t>
            </a:r>
          </a:p>
          <a:p>
            <a:pPr marL="68580" lvl="0" indent="0">
              <a:buClr>
                <a:srgbClr val="94C600"/>
              </a:buClr>
              <a:buNone/>
            </a:pPr>
            <a:endParaRPr lang="pt-BR" dirty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pt-BR" dirty="0">
                <a:solidFill>
                  <a:srgbClr val="3E3D2D"/>
                </a:solidFill>
              </a:rPr>
              <a:t>ATENTAR PARA QUEIXAS DO PACIENTE E INTERVIR;</a:t>
            </a:r>
          </a:p>
          <a:p>
            <a:pPr marL="68580" lvl="0" indent="0">
              <a:buClr>
                <a:srgbClr val="94C600"/>
              </a:buClr>
              <a:buNone/>
            </a:pPr>
            <a:endParaRPr lang="pt-BR" dirty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pt-BR" dirty="0">
                <a:solidFill>
                  <a:srgbClr val="3E3D2D"/>
                </a:solidFill>
              </a:rPr>
              <a:t>CONTROLE RIGOROSO DA INFUSÃO DA DROGA (BI);</a:t>
            </a:r>
          </a:p>
          <a:p>
            <a:pPr marL="68580" lvl="0" indent="0">
              <a:buClr>
                <a:srgbClr val="94C600"/>
              </a:buClr>
              <a:buNone/>
            </a:pPr>
            <a:endParaRPr lang="pt-BR" dirty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pt-BR" dirty="0">
                <a:solidFill>
                  <a:srgbClr val="3E3D2D"/>
                </a:solidFill>
              </a:rPr>
              <a:t>ATENTAR PARA INTERAÇÕES MEDICAMENTOSAS (FENITOINA, SOLUÇÕES ALCALINAS);</a:t>
            </a:r>
          </a:p>
          <a:p>
            <a:pPr marL="68580" lvl="0" indent="0">
              <a:buClr>
                <a:srgbClr val="94C600"/>
              </a:buClr>
              <a:buNone/>
            </a:pPr>
            <a:endParaRPr lang="pt-BR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4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73C5D-C1C7-EF60-E93C-A31ACB5B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Vasoconstrição e vasodilatação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0810896-3380-6225-7E75-975C0D6AC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951" y="2324100"/>
            <a:ext cx="6237111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7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CUIDADOS DE ENFERMAGEM</a:t>
            </a:r>
            <a:br>
              <a:rPr lang="pt-BR" dirty="0">
                <a:solidFill>
                  <a:schemeClr val="accent3"/>
                </a:solidFill>
              </a:rPr>
            </a:br>
            <a:r>
              <a:rPr lang="pt-BR" dirty="0">
                <a:solidFill>
                  <a:schemeClr val="accent3"/>
                </a:solidFill>
              </a:rPr>
              <a:t>(DROGAS VASOATIVAS)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Clr>
                <a:srgbClr val="94C600"/>
              </a:buClr>
            </a:pPr>
            <a:r>
              <a:rPr lang="pt-BR" dirty="0">
                <a:solidFill>
                  <a:srgbClr val="3E3D2D"/>
                </a:solidFill>
              </a:rPr>
              <a:t>OBSERVAR SINAIS DE FLEBITE E NECROSE TISSULAR QUANDO DA ADMINISTRAÇÃO POR CATETERES PERIFÉRICOS;</a:t>
            </a:r>
          </a:p>
          <a:p>
            <a:pPr marL="68580" lvl="0" indent="0">
              <a:buClr>
                <a:srgbClr val="94C600"/>
              </a:buClr>
              <a:buNone/>
            </a:pPr>
            <a:endParaRPr lang="pt-BR" dirty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pt-BR" dirty="0">
                <a:solidFill>
                  <a:srgbClr val="3E3D2D"/>
                </a:solidFill>
              </a:rPr>
              <a:t>TROCAR A SOLUÇÃO A CADA 24H (VALIDADE DA SOLUÇÃO EM TEMPERATURA AMBIENTE);</a:t>
            </a:r>
          </a:p>
          <a:p>
            <a:pPr marL="68580" lvl="0" indent="0">
              <a:buClr>
                <a:srgbClr val="94C600"/>
              </a:buClr>
              <a:buNone/>
            </a:pPr>
            <a:endParaRPr lang="pt-BR" dirty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pt-BR" dirty="0">
                <a:solidFill>
                  <a:srgbClr val="7030A0"/>
                </a:solidFill>
              </a:rPr>
              <a:t>JAMAIS PASSAR O PLANTÃO COM A INFUSÃO DA DROGA POR TERMINAR.</a:t>
            </a:r>
          </a:p>
          <a:p>
            <a:pPr marL="6858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992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96C95-F262-869E-3758-97D92EC5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EQUIPO DE BOMBA DE INFUSÃO VENOSA SIMPLES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69CEC39-2CE0-978A-ABD3-A19FC1DF0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510" y="2324100"/>
            <a:ext cx="4237992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19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59036-05CD-DEBC-8292-75EB5661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EQUIPO DE INFUSÃO VENOSA FOTOSSENSIVEL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7D2F938-D329-3B5C-0B81-527DBC690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319" y="2324100"/>
            <a:ext cx="4270945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21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11514-25D3-8BAE-78D6-8F669FCF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r>
              <a:rPr lang="pt-BR" dirty="0"/>
              <a:t>BOMBA DE INFUSÃO</a:t>
            </a:r>
            <a:endParaRPr lang="pt-BR"/>
          </a:p>
        </p:txBody>
      </p:sp>
      <p:pic>
        <p:nvPicPr>
          <p:cNvPr id="4" name="Espaço Reservado para Conteúdo 3" descr="Tela de um aparelho celular&#10;&#10;Descrição gerada automaticamente com confiança baixa">
            <a:extLst>
              <a:ext uri="{FF2B5EF4-FFF2-40B4-BE49-F238E27FC236}">
                <a16:creationId xmlns:a16="http://schemas.microsoft.com/office/drawing/2014/main" id="{8C96944F-B92C-51FB-F68C-8BC068137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0" r="-2" b="7673"/>
          <a:stretch/>
        </p:blipFill>
        <p:spPr>
          <a:xfrm>
            <a:off x="1043492" y="2323652"/>
            <a:ext cx="6777317" cy="3508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500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C3490-3E34-ABE0-7CE4-38A55EED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BOMBA DE INFUSÃO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2AAD146-201E-AFDA-C4C0-83E046800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367" y="2324100"/>
            <a:ext cx="3014278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73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024744" cy="11430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BIBLIOGRAFIAS: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FARMACOLOGIA NA PRÁTICA CLÍNICA DA ÁREA DE SAÚDE/GUSTAV SCHELLACK;VERSÃO BRASILEIRA:PATRICIA DOMINGUES RIBAS – SÃO PAULO – SP: EDITORA FUNDAMENTO EDUCACIONAL, 2005; </a:t>
            </a:r>
          </a:p>
          <a:p>
            <a:r>
              <a:rPr lang="pt-BR" dirty="0"/>
              <a:t>BLACKBOOK CLÍNICA MÉDICA / ENIO ROBERTO PIETRA; REYNALDO GOMES DE OLIVEIRA – BELO HORIZONTE: BLACKBOOK. EDITORA2007;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067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3"/>
                </a:solidFill>
              </a:rPr>
              <a:t>BIBLIOGRAFIAS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ENFERMAGEM EM UNIDADE DE TERAPIA INTENSIVA , ALINE LAURENTI CHEREGATTI, CAROLINA PADRÃO AMORIM – SÃO PAULO: MATINARI, 2010;</a:t>
            </a:r>
          </a:p>
          <a:p>
            <a:r>
              <a:rPr lang="pt-BR" dirty="0"/>
              <a:t>RANG – DALE, FARMACOLOGIA 5ºEDIÇÃO, 2004;</a:t>
            </a:r>
          </a:p>
          <a:p>
            <a:r>
              <a:rPr lang="pt-BR" dirty="0"/>
              <a:t>ENFERMAGEM NA UTI NEONATAL: ASSISTÊNCI A AO RECÉM NASCIDO DE RISCO/ RAQUEL NASCIMENTO TAMES, MARIA JONES PANTOJA SILVA, 3º EDIÇÃO – RIO DE JANEIRO: .GUANABARA KOOGAN, 2006</a:t>
            </a:r>
          </a:p>
        </p:txBody>
      </p:sp>
    </p:spTree>
    <p:extLst>
      <p:ext uri="{BB962C8B-B14F-4D97-AF65-F5344CB8AC3E}">
        <p14:creationId xmlns:p14="http://schemas.microsoft.com/office/powerpoint/2010/main" val="2032353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BIBLIOGRAFIAS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hlinkClick r:id="rId2"/>
              </a:rPr>
              <a:t>http://www.medicinanet.com.br/conteudos/medicamentos-injetaveis/3439/dopamina.htm</a:t>
            </a:r>
            <a:endParaRPr lang="pt-BR" dirty="0"/>
          </a:p>
          <a:p>
            <a:pPr marL="68580" indent="0">
              <a:buNone/>
            </a:pPr>
            <a:endParaRPr lang="pt-BR" dirty="0"/>
          </a:p>
          <a:p>
            <a:r>
              <a:rPr lang="pt-BR" dirty="0">
                <a:hlinkClick r:id="rId3"/>
              </a:rPr>
              <a:t>https://pt.wikipedia.org/wiki/Dopamina</a:t>
            </a:r>
            <a:endParaRPr lang="pt-BR" dirty="0"/>
          </a:p>
          <a:p>
            <a:endParaRPr lang="pt-BR" dirty="0"/>
          </a:p>
          <a:p>
            <a:r>
              <a:rPr lang="pt-BR" dirty="0"/>
              <a:t>https://www.google.com.br/search?q=noradrenalina+molecula&amp;biw=1024&amp;bih=667&amp;tbm=isch&amp;tbo=u&amp;source=univ&amp;sa=X&amp;ved=0CC0QsARqFQoTCKeLpb677MYCFUwXkAodpkkFnw#imgrc=7uS2MrbgaACHNM%3A</a:t>
            </a:r>
          </a:p>
        </p:txBody>
      </p:sp>
    </p:spTree>
    <p:extLst>
      <p:ext uri="{BB962C8B-B14F-4D97-AF65-F5344CB8AC3E}">
        <p14:creationId xmlns:p14="http://schemas.microsoft.com/office/powerpoint/2010/main" val="3505045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2780928"/>
            <a:ext cx="7024744" cy="1584176"/>
          </a:xfrm>
        </p:spPr>
        <p:txBody>
          <a:bodyPr>
            <a:noAutofit/>
          </a:bodyPr>
          <a:lstStyle/>
          <a:p>
            <a:pPr algn="ctr"/>
            <a:r>
              <a:rPr lang="pt-BR" sz="8800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7822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PRINCIPAIS DROGAS VASOATIVAS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DOPAMINA;</a:t>
            </a:r>
          </a:p>
          <a:p>
            <a:r>
              <a:rPr lang="pt-BR" dirty="0"/>
              <a:t>DOBUTAMINA;</a:t>
            </a:r>
          </a:p>
          <a:p>
            <a:r>
              <a:rPr lang="pt-BR" dirty="0"/>
              <a:t>NORADRENALINA;</a:t>
            </a:r>
          </a:p>
          <a:p>
            <a:r>
              <a:rPr lang="pt-BR" dirty="0"/>
              <a:t>NITROGLICERINA;</a:t>
            </a:r>
          </a:p>
          <a:p>
            <a:r>
              <a:rPr lang="pt-BR" dirty="0"/>
              <a:t>NITROPRUSSIATO DE SÓDIO.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63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DOPAMINA</a:t>
            </a:r>
          </a:p>
        </p:txBody>
      </p:sp>
      <p:pic>
        <p:nvPicPr>
          <p:cNvPr id="3" name="Picture 4" descr="Dopamine-3d-CP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32403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opamine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23370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1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DOPAMINA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A DOPAMINA ATUA DIRETAMENTE NOS RECEPTORES BETA-1 DO CORAÇÃO, AUMENTANDO A FORÇA DE CONTRAÇÃO DO MÚSCULO CARDÍACO (EFEITO INOTRÓPICO POSITIVO). ESTIMULA TAMBÉM RECEPTORES ALFA 1 E 2, AUMENTANDO A VASOCONSTRIÇÃO NO MÚSCULO LISO;</a:t>
            </a:r>
          </a:p>
          <a:p>
            <a:pPr marL="68580" indent="0">
              <a:buNone/>
            </a:pPr>
            <a:endParaRPr lang="pt-BR" dirty="0"/>
          </a:p>
          <a:p>
            <a:r>
              <a:rPr lang="pt-BR" dirty="0"/>
              <a:t>É UTILIZADA NO CHOQUE HIPOVOLÊMICO, ICC, DÉBITO CARDÍACO BAIXO, AUMENTO DA RESISTÊNCIA PERIFÉRICA. PRESSORA EM ALTAS DOSES E VASODILATORA RENAL EM DOSES BAIXAS.</a:t>
            </a:r>
          </a:p>
          <a:p>
            <a:endParaRPr lang="pt-BR" dirty="0">
              <a:solidFill>
                <a:schemeClr val="accent3"/>
              </a:solidFill>
            </a:endParaRPr>
          </a:p>
          <a:p>
            <a:r>
              <a:rPr lang="pt-BR" dirty="0">
                <a:solidFill>
                  <a:schemeClr val="accent3"/>
                </a:solidFill>
              </a:rPr>
              <a:t>EFEITOS COLATERAIS: </a:t>
            </a:r>
            <a:r>
              <a:rPr lang="pt-BR" dirty="0"/>
              <a:t>NÁUSEAS, VÔMITOS, TAQUICARDIA, BRADICARDIA, ALARGAMENTO DO QRS, ANGINA, HIPERTENSÃO,VASOCONSTRIÇÃO SEVERA, PIORA DA FUNÇÃO RENAL, NECROSE ISQUÊMICA DE PELE.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358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DOPAMINA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/>
                </a:solidFill>
              </a:rPr>
              <a:t>INTERAÇÕES</a:t>
            </a:r>
            <a:r>
              <a:rPr lang="pt-BR" dirty="0"/>
              <a:t>: </a:t>
            </a:r>
          </a:p>
          <a:p>
            <a:pPr marL="6858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>
                <a:solidFill>
                  <a:srgbClr val="FF0000"/>
                </a:solidFill>
              </a:rPr>
              <a:t>BETA-BLOQUEADORES</a:t>
            </a:r>
            <a:r>
              <a:rPr lang="pt-BR" dirty="0"/>
              <a:t>: AÇÃO ANTAGÔNICA;</a:t>
            </a:r>
          </a:p>
          <a:p>
            <a:pPr>
              <a:buFontTx/>
              <a:buChar char="-"/>
            </a:pPr>
            <a:r>
              <a:rPr lang="pt-BR" dirty="0"/>
              <a:t>IMAO: POSSÍVEL CRISE HIPERTENSIVA;</a:t>
            </a:r>
          </a:p>
          <a:p>
            <a:pPr>
              <a:buFontTx/>
              <a:buChar char="-"/>
            </a:pPr>
            <a:r>
              <a:rPr lang="pt-BR" dirty="0">
                <a:solidFill>
                  <a:srgbClr val="FF0000"/>
                </a:solidFill>
              </a:rPr>
              <a:t>FENITOÍNA: </a:t>
            </a:r>
            <a:r>
              <a:rPr lang="pt-BR" dirty="0"/>
              <a:t>DIMINUIÇÃO DA PAM, CONVULSÕES, BRADICARDIA, HIPOTENSÃO.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83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DOPAMINA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3"/>
                </a:solidFill>
              </a:rPr>
              <a:t>INCOMPATIBILIDADE:</a:t>
            </a:r>
          </a:p>
          <a:p>
            <a:endParaRPr lang="pt-BR" dirty="0"/>
          </a:p>
          <a:p>
            <a:pPr marL="68580" indent="0">
              <a:buNone/>
            </a:pPr>
            <a:r>
              <a:rPr lang="pt-BR" dirty="0"/>
              <a:t>-SOLUÇÕES ALCALINAS (BICARBONATO);</a:t>
            </a:r>
          </a:p>
          <a:p>
            <a:pPr>
              <a:buFontTx/>
              <a:buChar char="-"/>
            </a:pPr>
            <a:endParaRPr lang="pt-BR" dirty="0"/>
          </a:p>
          <a:p>
            <a:pPr marL="68580" indent="0">
              <a:buNone/>
            </a:pPr>
            <a:r>
              <a:rPr lang="pt-BR" dirty="0"/>
              <a:t>- AMPICILINA, PENICILINA, GENTAMICINA (QUANDO ASSOCIADOS NO MESMO RECIPIENTE).</a:t>
            </a:r>
          </a:p>
        </p:txBody>
      </p:sp>
    </p:spTree>
    <p:extLst>
      <p:ext uri="{BB962C8B-B14F-4D97-AF65-F5344CB8AC3E}">
        <p14:creationId xmlns:p14="http://schemas.microsoft.com/office/powerpoint/2010/main" val="293750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OUTRAS CONSIDERAÇÕES IMPORTANTES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latin typeface="Calibri"/>
                <a:ea typeface="Calibri"/>
                <a:cs typeface="Times New Roman"/>
              </a:rPr>
              <a:t>Escolher veia de grosso calibre para aplicar a injeção.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latin typeface="Calibri"/>
                <a:ea typeface="Calibri"/>
                <a:cs typeface="Times New Roman"/>
              </a:rPr>
              <a:t>Descontinuar a infusão lentamente.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latin typeface="Calibri"/>
                <a:ea typeface="Calibri"/>
                <a:cs typeface="Times New Roman"/>
              </a:rPr>
              <a:t>Manter as extremidades do paciente aquecidas.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latin typeface="Calibri"/>
                <a:ea typeface="Calibri"/>
                <a:cs typeface="Times New Roman"/>
              </a:rPr>
              <a:t>Corrigir a hipovolemia antes de iniciar o tratamento com Dopamina.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100" dirty="0">
                <a:latin typeface="Calibri"/>
                <a:ea typeface="Calibri"/>
                <a:cs typeface="Times New Roman"/>
              </a:rPr>
              <a:t>Estabilidade após diluição com Cloreto de Sódio 0,9%:</a:t>
            </a:r>
            <a:r>
              <a:rPr lang="pt-BR" sz="2100" b="1" dirty="0">
                <a:latin typeface="Calibri"/>
                <a:ea typeface="Calibri"/>
                <a:cs typeface="Times New Roman"/>
              </a:rPr>
              <a:t> </a:t>
            </a:r>
            <a:r>
              <a:rPr lang="pt-BR" sz="2100" dirty="0">
                <a:latin typeface="Calibri"/>
                <a:ea typeface="Calibri"/>
                <a:cs typeface="Times New Roman"/>
              </a:rPr>
              <a:t>temperatura ambiente (15 - 30°C): 24 horas; protegido da luz. Não refrigerar; não congelar.</a:t>
            </a:r>
          </a:p>
          <a:p>
            <a:r>
              <a:rPr lang="pt-BR" sz="2100" dirty="0">
                <a:latin typeface="Calibri"/>
                <a:ea typeface="Calibri"/>
                <a:cs typeface="Times New Roman"/>
              </a:rPr>
              <a:t>Estabilidade após diluição com Glicose 5%: temperatura ambiente (15 - 30°C): 24 horas; protegido da luz. Não refrigerar; não congelar. 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006069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580</TotalTime>
  <Words>1087</Words>
  <Application>Microsoft Office PowerPoint</Application>
  <PresentationFormat>Apresentação na tela (4:3)</PresentationFormat>
  <Paragraphs>176</Paragraphs>
  <Slides>38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Calibri</vt:lpstr>
      <vt:lpstr>Century Gothic</vt:lpstr>
      <vt:lpstr>Wingdings 2</vt:lpstr>
      <vt:lpstr>Austin</vt:lpstr>
      <vt:lpstr>DROGAS VASOATIVAS</vt:lpstr>
      <vt:lpstr>DEFINIÇÃO:</vt:lpstr>
      <vt:lpstr>Vasoconstrição e vasodilatação</vt:lpstr>
      <vt:lpstr>PRINCIPAIS DROGAS VASOATIVAS</vt:lpstr>
      <vt:lpstr>DOPAMINA</vt:lpstr>
      <vt:lpstr>DOPAMINA</vt:lpstr>
      <vt:lpstr>DOPAMINA</vt:lpstr>
      <vt:lpstr>DOPAMINA</vt:lpstr>
      <vt:lpstr>OUTRAS CONSIDERAÇÕES IMPORTANTES</vt:lpstr>
      <vt:lpstr>DOBUTAMINA</vt:lpstr>
      <vt:lpstr>DOBUTAMINA</vt:lpstr>
      <vt:lpstr>DOBUTAMINA</vt:lpstr>
      <vt:lpstr>INTERAÇÕES</vt:lpstr>
      <vt:lpstr>INCOMPATIBILIDADE</vt:lpstr>
      <vt:lpstr>NORADRENALINA</vt:lpstr>
      <vt:lpstr>NORADRENALINA</vt:lpstr>
      <vt:lpstr>EFEITOS COLATERAIS</vt:lpstr>
      <vt:lpstr>INTERAÇÕES</vt:lpstr>
      <vt:lpstr>INCOMPATIBILIDADE</vt:lpstr>
      <vt:lpstr>NITROGLICERINA</vt:lpstr>
      <vt:lpstr>EFEITOS COLATERAIS</vt:lpstr>
      <vt:lpstr>INTERAÇÕES</vt:lpstr>
      <vt:lpstr>INCOMPATIBILIDADE</vt:lpstr>
      <vt:lpstr>NITROPRUSSIATO DE SÓDIO</vt:lpstr>
      <vt:lpstr>EFEITOS COLATERAIS</vt:lpstr>
      <vt:lpstr>INTERAÇÕES</vt:lpstr>
      <vt:lpstr>INCOMPATIBILIDADE</vt:lpstr>
      <vt:lpstr>CUIDADOS DE ENFERMAGEM (DROGAS VASOATIVAS)</vt:lpstr>
      <vt:lpstr>CUIDADOS DE ENFERMAGEM (DROGAS VASOATIVAS) </vt:lpstr>
      <vt:lpstr>CUIDADOS DE ENFERMAGEM (DROGAS VASOATIVAS)</vt:lpstr>
      <vt:lpstr>EQUIPO DE BOMBA DE INFUSÃO VENOSA SIMPLES</vt:lpstr>
      <vt:lpstr>EQUIPO DE INFUSÃO VENOSA FOTOSSENSIVEL</vt:lpstr>
      <vt:lpstr>BOMBA DE INFUSÃO</vt:lpstr>
      <vt:lpstr>BOMBA DE INFUSÃO</vt:lpstr>
      <vt:lpstr>BIBLIOGRAFIAS:</vt:lpstr>
      <vt:lpstr>BIBLIOGRAFIAS</vt:lpstr>
      <vt:lpstr>BIBLIOGRAFIAS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DROGAS VASOATIVAS</dc:title>
  <dc:creator>Carlos Augusto Lopes</dc:creator>
  <cp:lastModifiedBy>Liliane Rodrigues Abreu Lopes de farias</cp:lastModifiedBy>
  <cp:revision>49</cp:revision>
  <dcterms:created xsi:type="dcterms:W3CDTF">2013-06-16T14:01:51Z</dcterms:created>
  <dcterms:modified xsi:type="dcterms:W3CDTF">2022-05-13T16:08:41Z</dcterms:modified>
</cp:coreProperties>
</file>