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2" r:id="rId3"/>
    <p:sldId id="258" r:id="rId4"/>
    <p:sldId id="259" r:id="rId5"/>
    <p:sldId id="261" r:id="rId6"/>
    <p:sldId id="263" r:id="rId7"/>
    <p:sldId id="264" r:id="rId8"/>
    <p:sldId id="265" r:id="rId9"/>
    <p:sldId id="266" r:id="rId10"/>
    <p:sldId id="267" r:id="rId11"/>
    <p:sldId id="268" r:id="rId12"/>
    <p:sldId id="269" r:id="rId13"/>
    <p:sldId id="270" r:id="rId14"/>
    <p:sldId id="286" r:id="rId15"/>
    <p:sldId id="287" r:id="rId16"/>
    <p:sldId id="288" r:id="rId17"/>
    <p:sldId id="290" r:id="rId18"/>
    <p:sldId id="306" r:id="rId19"/>
    <p:sldId id="291" r:id="rId20"/>
    <p:sldId id="272" r:id="rId21"/>
    <p:sldId id="281" r:id="rId22"/>
    <p:sldId id="279" r:id="rId23"/>
    <p:sldId id="304" r:id="rId24"/>
    <p:sldId id="293" r:id="rId25"/>
    <p:sldId id="300" r:id="rId26"/>
    <p:sldId id="301" r:id="rId27"/>
    <p:sldId id="294" r:id="rId28"/>
    <p:sldId id="295" r:id="rId29"/>
    <p:sldId id="296" r:id="rId30"/>
    <p:sldId id="280" r:id="rId31"/>
    <p:sldId id="282" r:id="rId32"/>
    <p:sldId id="284" r:id="rId33"/>
    <p:sldId id="322" r:id="rId34"/>
    <p:sldId id="307" r:id="rId35"/>
    <p:sldId id="308" r:id="rId36"/>
    <p:sldId id="309" r:id="rId37"/>
    <p:sldId id="312" r:id="rId38"/>
    <p:sldId id="313" r:id="rId39"/>
    <p:sldId id="314" r:id="rId40"/>
    <p:sldId id="315" r:id="rId41"/>
    <p:sldId id="316" r:id="rId42"/>
    <p:sldId id="317" r:id="rId43"/>
    <p:sldId id="318" r:id="rId44"/>
    <p:sldId id="320" r:id="rId45"/>
    <p:sldId id="319" r:id="rId46"/>
    <p:sldId id="324" r:id="rId47"/>
    <p:sldId id="311" r:id="rId48"/>
    <p:sldId id="310" r:id="rId49"/>
    <p:sldId id="302" r:id="rId5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7768936C-03D3-4EF8-B516-B70A7D91F1C9}">
          <p14:sldIdLst>
            <p14:sldId id="256"/>
            <p14:sldId id="262"/>
            <p14:sldId id="258"/>
            <p14:sldId id="259"/>
            <p14:sldId id="261"/>
            <p14:sldId id="263"/>
            <p14:sldId id="264"/>
            <p14:sldId id="265"/>
            <p14:sldId id="266"/>
            <p14:sldId id="267"/>
            <p14:sldId id="268"/>
            <p14:sldId id="269"/>
            <p14:sldId id="270"/>
            <p14:sldId id="286"/>
            <p14:sldId id="287"/>
            <p14:sldId id="288"/>
            <p14:sldId id="290"/>
            <p14:sldId id="306"/>
            <p14:sldId id="291"/>
            <p14:sldId id="272"/>
            <p14:sldId id="281"/>
            <p14:sldId id="279"/>
            <p14:sldId id="304"/>
            <p14:sldId id="293"/>
            <p14:sldId id="300"/>
            <p14:sldId id="301"/>
            <p14:sldId id="294"/>
            <p14:sldId id="295"/>
            <p14:sldId id="296"/>
            <p14:sldId id="280"/>
            <p14:sldId id="282"/>
            <p14:sldId id="284"/>
            <p14:sldId id="322"/>
            <p14:sldId id="307"/>
            <p14:sldId id="308"/>
            <p14:sldId id="309"/>
            <p14:sldId id="312"/>
            <p14:sldId id="313"/>
            <p14:sldId id="314"/>
            <p14:sldId id="315"/>
            <p14:sldId id="316"/>
            <p14:sldId id="317"/>
            <p14:sldId id="318"/>
            <p14:sldId id="320"/>
            <p14:sldId id="319"/>
            <p14:sldId id="324"/>
            <p14:sldId id="311"/>
            <p14:sldId id="310"/>
            <p14:sldId id="302"/>
          </p14:sldIdLst>
        </p14:section>
        <p14:section name="Seção sem Título" id="{E6CC14D7-F130-42C4-BA7B-92DFCFB5C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A3520-273A-47C7-99DF-F0954AB30BB1}" v="24" dt="2022-05-13T15:59:31.76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ne Rodrigues Abreu Lopes de farias" userId="3e2e5ec21b954309" providerId="LiveId" clId="{A21A3520-273A-47C7-99DF-F0954AB30BB1}"/>
    <pc:docChg chg="undo custSel addSld delSld modSld modSection">
      <pc:chgData name="Liliane Rodrigues Abreu Lopes de farias" userId="3e2e5ec21b954309" providerId="LiveId" clId="{A21A3520-273A-47C7-99DF-F0954AB30BB1}" dt="2022-05-13T15:59:48.346" v="702" actId="2696"/>
      <pc:docMkLst>
        <pc:docMk/>
      </pc:docMkLst>
      <pc:sldChg chg="modSp mod">
        <pc:chgData name="Liliane Rodrigues Abreu Lopes de farias" userId="3e2e5ec21b954309" providerId="LiveId" clId="{A21A3520-273A-47C7-99DF-F0954AB30BB1}" dt="2022-05-09T21:57:37.156" v="421" actId="20577"/>
        <pc:sldMkLst>
          <pc:docMk/>
          <pc:sldMk cId="3190992457" sldId="272"/>
        </pc:sldMkLst>
        <pc:spChg chg="mod">
          <ac:chgData name="Liliane Rodrigues Abreu Lopes de farias" userId="3e2e5ec21b954309" providerId="LiveId" clId="{A21A3520-273A-47C7-99DF-F0954AB30BB1}" dt="2022-05-09T21:57:37.156" v="421" actId="20577"/>
          <ac:spMkLst>
            <pc:docMk/>
            <pc:sldMk cId="3190992457" sldId="272"/>
            <ac:spMk id="3" creationId="{00000000-0000-0000-0000-000000000000}"/>
          </ac:spMkLst>
        </pc:spChg>
      </pc:sldChg>
      <pc:sldChg chg="modSp mod">
        <pc:chgData name="Liliane Rodrigues Abreu Lopes de farias" userId="3e2e5ec21b954309" providerId="LiveId" clId="{A21A3520-273A-47C7-99DF-F0954AB30BB1}" dt="2022-05-04T13:27:09.476" v="2" actId="313"/>
        <pc:sldMkLst>
          <pc:docMk/>
          <pc:sldMk cId="2911247499" sldId="288"/>
        </pc:sldMkLst>
        <pc:spChg chg="mod">
          <ac:chgData name="Liliane Rodrigues Abreu Lopes de farias" userId="3e2e5ec21b954309" providerId="LiveId" clId="{A21A3520-273A-47C7-99DF-F0954AB30BB1}" dt="2022-05-04T13:27:09.476" v="2" actId="313"/>
          <ac:spMkLst>
            <pc:docMk/>
            <pc:sldMk cId="2911247499" sldId="288"/>
            <ac:spMk id="3" creationId="{00000000-0000-0000-0000-000000000000}"/>
          </ac:spMkLst>
        </pc:spChg>
      </pc:sldChg>
      <pc:sldChg chg="modSp mod">
        <pc:chgData name="Liliane Rodrigues Abreu Lopes de farias" userId="3e2e5ec21b954309" providerId="LiveId" clId="{A21A3520-273A-47C7-99DF-F0954AB30BB1}" dt="2022-05-04T13:28:37.945" v="5" actId="313"/>
        <pc:sldMkLst>
          <pc:docMk/>
          <pc:sldMk cId="3345676892" sldId="291"/>
        </pc:sldMkLst>
        <pc:spChg chg="mod">
          <ac:chgData name="Liliane Rodrigues Abreu Lopes de farias" userId="3e2e5ec21b954309" providerId="LiveId" clId="{A21A3520-273A-47C7-99DF-F0954AB30BB1}" dt="2022-05-04T13:28:37.945" v="5" actId="313"/>
          <ac:spMkLst>
            <pc:docMk/>
            <pc:sldMk cId="3345676892" sldId="291"/>
            <ac:spMk id="3" creationId="{00000000-0000-0000-0000-000000000000}"/>
          </ac:spMkLst>
        </pc:spChg>
      </pc:sldChg>
      <pc:sldChg chg="modSp mod">
        <pc:chgData name="Liliane Rodrigues Abreu Lopes de farias" userId="3e2e5ec21b954309" providerId="LiveId" clId="{A21A3520-273A-47C7-99DF-F0954AB30BB1}" dt="2022-05-04T13:27:55.536" v="4" actId="313"/>
        <pc:sldMkLst>
          <pc:docMk/>
          <pc:sldMk cId="3227167183" sldId="306"/>
        </pc:sldMkLst>
        <pc:spChg chg="mod">
          <ac:chgData name="Liliane Rodrigues Abreu Lopes de farias" userId="3e2e5ec21b954309" providerId="LiveId" clId="{A21A3520-273A-47C7-99DF-F0954AB30BB1}" dt="2022-05-04T13:27:55.536" v="4" actId="313"/>
          <ac:spMkLst>
            <pc:docMk/>
            <pc:sldMk cId="3227167183" sldId="306"/>
            <ac:spMk id="3" creationId="{00000000-0000-0000-0000-000000000000}"/>
          </ac:spMkLst>
        </pc:spChg>
      </pc:sldChg>
      <pc:sldChg chg="addSp delSp modSp new mod">
        <pc:chgData name="Liliane Rodrigues Abreu Lopes de farias" userId="3e2e5ec21b954309" providerId="LiveId" clId="{A21A3520-273A-47C7-99DF-F0954AB30BB1}" dt="2022-05-05T12:11:36.463" v="46"/>
        <pc:sldMkLst>
          <pc:docMk/>
          <pc:sldMk cId="3387188915" sldId="312"/>
        </pc:sldMkLst>
        <pc:spChg chg="mod">
          <ac:chgData name="Liliane Rodrigues Abreu Lopes de farias" userId="3e2e5ec21b954309" providerId="LiveId" clId="{A21A3520-273A-47C7-99DF-F0954AB30BB1}" dt="2022-05-05T12:01:31.280" v="44" actId="20577"/>
          <ac:spMkLst>
            <pc:docMk/>
            <pc:sldMk cId="3387188915" sldId="312"/>
            <ac:spMk id="2" creationId="{39E980FA-2417-1981-95B3-86037BB11E73}"/>
          </ac:spMkLst>
        </pc:spChg>
        <pc:spChg chg="del mod">
          <ac:chgData name="Liliane Rodrigues Abreu Lopes de farias" userId="3e2e5ec21b954309" providerId="LiveId" clId="{A21A3520-273A-47C7-99DF-F0954AB30BB1}" dt="2022-05-05T12:11:36.463" v="46"/>
          <ac:spMkLst>
            <pc:docMk/>
            <pc:sldMk cId="3387188915" sldId="312"/>
            <ac:spMk id="3" creationId="{0369A096-ED92-AB97-0128-DF246F04C1EE}"/>
          </ac:spMkLst>
        </pc:spChg>
        <pc:picChg chg="add mod">
          <ac:chgData name="Liliane Rodrigues Abreu Lopes de farias" userId="3e2e5ec21b954309" providerId="LiveId" clId="{A21A3520-273A-47C7-99DF-F0954AB30BB1}" dt="2022-05-05T12:11:36.463" v="46"/>
          <ac:picMkLst>
            <pc:docMk/>
            <pc:sldMk cId="3387188915" sldId="312"/>
            <ac:picMk id="1026" creationId="{1C800A2C-95BD-C150-1045-2ED3EB21EBEE}"/>
          </ac:picMkLst>
        </pc:picChg>
      </pc:sldChg>
      <pc:sldChg chg="new del">
        <pc:chgData name="Liliane Rodrigues Abreu Lopes de farias" userId="3e2e5ec21b954309" providerId="LiveId" clId="{A21A3520-273A-47C7-99DF-F0954AB30BB1}" dt="2022-05-04T13:19:17.579" v="1" actId="2696"/>
        <pc:sldMkLst>
          <pc:docMk/>
          <pc:sldMk cId="3761771023" sldId="312"/>
        </pc:sldMkLst>
      </pc:sldChg>
      <pc:sldChg chg="addSp delSp modSp new mod">
        <pc:chgData name="Liliane Rodrigues Abreu Lopes de farias" userId="3e2e5ec21b954309" providerId="LiveId" clId="{A21A3520-273A-47C7-99DF-F0954AB30BB1}" dt="2022-05-05T12:29:19.048" v="76"/>
        <pc:sldMkLst>
          <pc:docMk/>
          <pc:sldMk cId="2796692851" sldId="313"/>
        </pc:sldMkLst>
        <pc:spChg chg="mod">
          <ac:chgData name="Liliane Rodrigues Abreu Lopes de farias" userId="3e2e5ec21b954309" providerId="LiveId" clId="{A21A3520-273A-47C7-99DF-F0954AB30BB1}" dt="2022-05-05T12:12:52.094" v="75" actId="20577"/>
          <ac:spMkLst>
            <pc:docMk/>
            <pc:sldMk cId="2796692851" sldId="313"/>
            <ac:spMk id="2" creationId="{B7A2087A-9A28-36A7-4B42-14874C834E93}"/>
          </ac:spMkLst>
        </pc:spChg>
        <pc:spChg chg="del">
          <ac:chgData name="Liliane Rodrigues Abreu Lopes de farias" userId="3e2e5ec21b954309" providerId="LiveId" clId="{A21A3520-273A-47C7-99DF-F0954AB30BB1}" dt="2022-05-05T12:29:19.048" v="76"/>
          <ac:spMkLst>
            <pc:docMk/>
            <pc:sldMk cId="2796692851" sldId="313"/>
            <ac:spMk id="3" creationId="{E5F1A182-2F90-36B3-81CE-45BDBE90CC0A}"/>
          </ac:spMkLst>
        </pc:spChg>
        <pc:picChg chg="add mod">
          <ac:chgData name="Liliane Rodrigues Abreu Lopes de farias" userId="3e2e5ec21b954309" providerId="LiveId" clId="{A21A3520-273A-47C7-99DF-F0954AB30BB1}" dt="2022-05-05T12:29:19.048" v="76"/>
          <ac:picMkLst>
            <pc:docMk/>
            <pc:sldMk cId="2796692851" sldId="313"/>
            <ac:picMk id="2050" creationId="{45B6C886-2B52-EC56-5EE8-F0E5DEFA47EC}"/>
          </ac:picMkLst>
        </pc:picChg>
      </pc:sldChg>
      <pc:sldChg chg="addSp delSp modSp new mod">
        <pc:chgData name="Liliane Rodrigues Abreu Lopes de farias" userId="3e2e5ec21b954309" providerId="LiveId" clId="{A21A3520-273A-47C7-99DF-F0954AB30BB1}" dt="2022-05-05T12:34:50.438" v="119"/>
        <pc:sldMkLst>
          <pc:docMk/>
          <pc:sldMk cId="3000136107" sldId="314"/>
        </pc:sldMkLst>
        <pc:spChg chg="mod">
          <ac:chgData name="Liliane Rodrigues Abreu Lopes de farias" userId="3e2e5ec21b954309" providerId="LiveId" clId="{A21A3520-273A-47C7-99DF-F0954AB30BB1}" dt="2022-05-05T12:30:44.016" v="115" actId="20577"/>
          <ac:spMkLst>
            <pc:docMk/>
            <pc:sldMk cId="3000136107" sldId="314"/>
            <ac:spMk id="2" creationId="{BDD40A1E-DCB4-39A3-D697-727BB581B9DD}"/>
          </ac:spMkLst>
        </pc:spChg>
        <pc:spChg chg="del">
          <ac:chgData name="Liliane Rodrigues Abreu Lopes de farias" userId="3e2e5ec21b954309" providerId="LiveId" clId="{A21A3520-273A-47C7-99DF-F0954AB30BB1}" dt="2022-05-05T12:34:02.316" v="116"/>
          <ac:spMkLst>
            <pc:docMk/>
            <pc:sldMk cId="3000136107" sldId="314"/>
            <ac:spMk id="3" creationId="{1084E793-6769-1015-FCEF-D38BB2CEC72E}"/>
          </ac:spMkLst>
        </pc:spChg>
        <pc:spChg chg="add del mod">
          <ac:chgData name="Liliane Rodrigues Abreu Lopes de farias" userId="3e2e5ec21b954309" providerId="LiveId" clId="{A21A3520-273A-47C7-99DF-F0954AB30BB1}" dt="2022-05-05T12:34:50.438" v="119"/>
          <ac:spMkLst>
            <pc:docMk/>
            <pc:sldMk cId="3000136107" sldId="314"/>
            <ac:spMk id="4" creationId="{D88B3311-DB89-B8B5-FC11-C4BF79ACBE9C}"/>
          </ac:spMkLst>
        </pc:spChg>
        <pc:picChg chg="add del mod">
          <ac:chgData name="Liliane Rodrigues Abreu Lopes de farias" userId="3e2e5ec21b954309" providerId="LiveId" clId="{A21A3520-273A-47C7-99DF-F0954AB30BB1}" dt="2022-05-05T12:34:18.868" v="118" actId="21"/>
          <ac:picMkLst>
            <pc:docMk/>
            <pc:sldMk cId="3000136107" sldId="314"/>
            <ac:picMk id="3074" creationId="{A84D93BF-59FA-D999-9BD7-642E8DC975FA}"/>
          </ac:picMkLst>
        </pc:picChg>
        <pc:picChg chg="add mod">
          <ac:chgData name="Liliane Rodrigues Abreu Lopes de farias" userId="3e2e5ec21b954309" providerId="LiveId" clId="{A21A3520-273A-47C7-99DF-F0954AB30BB1}" dt="2022-05-05T12:34:50.438" v="119"/>
          <ac:picMkLst>
            <pc:docMk/>
            <pc:sldMk cId="3000136107" sldId="314"/>
            <ac:picMk id="3076" creationId="{5EC2B9FE-43D3-CE92-2760-7652BAC588B8}"/>
          </ac:picMkLst>
        </pc:picChg>
      </pc:sldChg>
      <pc:sldChg chg="addSp delSp modSp new mod">
        <pc:chgData name="Liliane Rodrigues Abreu Lopes de farias" userId="3e2e5ec21b954309" providerId="LiveId" clId="{A21A3520-273A-47C7-99DF-F0954AB30BB1}" dt="2022-05-05T12:40:17.763" v="155" actId="20577"/>
        <pc:sldMkLst>
          <pc:docMk/>
          <pc:sldMk cId="3494925501" sldId="315"/>
        </pc:sldMkLst>
        <pc:spChg chg="mod">
          <ac:chgData name="Liliane Rodrigues Abreu Lopes de farias" userId="3e2e5ec21b954309" providerId="LiveId" clId="{A21A3520-273A-47C7-99DF-F0954AB30BB1}" dt="2022-05-05T12:40:17.763" v="155" actId="20577"/>
          <ac:spMkLst>
            <pc:docMk/>
            <pc:sldMk cId="3494925501" sldId="315"/>
            <ac:spMk id="2" creationId="{EB78DB42-DC61-4B8A-8B0B-6027590DB59A}"/>
          </ac:spMkLst>
        </pc:spChg>
        <pc:spChg chg="del">
          <ac:chgData name="Liliane Rodrigues Abreu Lopes de farias" userId="3e2e5ec21b954309" providerId="LiveId" clId="{A21A3520-273A-47C7-99DF-F0954AB30BB1}" dt="2022-05-05T12:39:42.680" v="121"/>
          <ac:spMkLst>
            <pc:docMk/>
            <pc:sldMk cId="3494925501" sldId="315"/>
            <ac:spMk id="3" creationId="{5A833A17-3397-28FB-4167-3AF222E49FF0}"/>
          </ac:spMkLst>
        </pc:spChg>
        <pc:picChg chg="add mod">
          <ac:chgData name="Liliane Rodrigues Abreu Lopes de farias" userId="3e2e5ec21b954309" providerId="LiveId" clId="{A21A3520-273A-47C7-99DF-F0954AB30BB1}" dt="2022-05-05T12:39:42.680" v="121"/>
          <ac:picMkLst>
            <pc:docMk/>
            <pc:sldMk cId="3494925501" sldId="315"/>
            <ac:picMk id="4" creationId="{F31B1CC6-1FD7-7C1E-37FC-8C781A64EE79}"/>
          </ac:picMkLst>
        </pc:picChg>
      </pc:sldChg>
      <pc:sldChg chg="addSp delSp modSp new mod">
        <pc:chgData name="Liliane Rodrigues Abreu Lopes de farias" userId="3e2e5ec21b954309" providerId="LiveId" clId="{A21A3520-273A-47C7-99DF-F0954AB30BB1}" dt="2022-05-05T12:42:29.729" v="194" actId="1076"/>
        <pc:sldMkLst>
          <pc:docMk/>
          <pc:sldMk cId="3586687786" sldId="316"/>
        </pc:sldMkLst>
        <pc:spChg chg="mod">
          <ac:chgData name="Liliane Rodrigues Abreu Lopes de farias" userId="3e2e5ec21b954309" providerId="LiveId" clId="{A21A3520-273A-47C7-99DF-F0954AB30BB1}" dt="2022-05-05T12:40:48.990" v="192" actId="20577"/>
          <ac:spMkLst>
            <pc:docMk/>
            <pc:sldMk cId="3586687786" sldId="316"/>
            <ac:spMk id="2" creationId="{498B96A0-96A3-AD18-0F4E-4AC9517A03FB}"/>
          </ac:spMkLst>
        </pc:spChg>
        <pc:spChg chg="del">
          <ac:chgData name="Liliane Rodrigues Abreu Lopes de farias" userId="3e2e5ec21b954309" providerId="LiveId" clId="{A21A3520-273A-47C7-99DF-F0954AB30BB1}" dt="2022-05-05T12:42:25.787" v="193"/>
          <ac:spMkLst>
            <pc:docMk/>
            <pc:sldMk cId="3586687786" sldId="316"/>
            <ac:spMk id="3" creationId="{9DEEEE9D-CB87-8D81-2B41-220C71EDC366}"/>
          </ac:spMkLst>
        </pc:spChg>
        <pc:picChg chg="add mod">
          <ac:chgData name="Liliane Rodrigues Abreu Lopes de farias" userId="3e2e5ec21b954309" providerId="LiveId" clId="{A21A3520-273A-47C7-99DF-F0954AB30BB1}" dt="2022-05-05T12:42:29.729" v="194" actId="1076"/>
          <ac:picMkLst>
            <pc:docMk/>
            <pc:sldMk cId="3586687786" sldId="316"/>
            <ac:picMk id="4" creationId="{B90A60F1-57B1-CCE3-8838-FB10164D8769}"/>
          </ac:picMkLst>
        </pc:picChg>
      </pc:sldChg>
      <pc:sldChg chg="addSp delSp modSp new mod">
        <pc:chgData name="Liliane Rodrigues Abreu Lopes de farias" userId="3e2e5ec21b954309" providerId="LiveId" clId="{A21A3520-273A-47C7-99DF-F0954AB30BB1}" dt="2022-05-05T12:46:57.224" v="260" actId="14100"/>
        <pc:sldMkLst>
          <pc:docMk/>
          <pc:sldMk cId="2886117611" sldId="317"/>
        </pc:sldMkLst>
        <pc:spChg chg="mod">
          <ac:chgData name="Liliane Rodrigues Abreu Lopes de farias" userId="3e2e5ec21b954309" providerId="LiveId" clId="{A21A3520-273A-47C7-99DF-F0954AB30BB1}" dt="2022-05-05T12:43:13.139" v="255" actId="20577"/>
          <ac:spMkLst>
            <pc:docMk/>
            <pc:sldMk cId="2886117611" sldId="317"/>
            <ac:spMk id="2" creationId="{CA198ADD-6B08-F326-EEBB-D22DC2BAE502}"/>
          </ac:spMkLst>
        </pc:spChg>
        <pc:spChg chg="del">
          <ac:chgData name="Liliane Rodrigues Abreu Lopes de farias" userId="3e2e5ec21b954309" providerId="LiveId" clId="{A21A3520-273A-47C7-99DF-F0954AB30BB1}" dt="2022-05-05T12:46:34.200" v="256"/>
          <ac:spMkLst>
            <pc:docMk/>
            <pc:sldMk cId="2886117611" sldId="317"/>
            <ac:spMk id="3" creationId="{AC992A07-C113-8B4E-313C-FDECDA4504AA}"/>
          </ac:spMkLst>
        </pc:spChg>
        <pc:picChg chg="add mod">
          <ac:chgData name="Liliane Rodrigues Abreu Lopes de farias" userId="3e2e5ec21b954309" providerId="LiveId" clId="{A21A3520-273A-47C7-99DF-F0954AB30BB1}" dt="2022-05-05T12:46:57.224" v="260" actId="14100"/>
          <ac:picMkLst>
            <pc:docMk/>
            <pc:sldMk cId="2886117611" sldId="317"/>
            <ac:picMk id="4" creationId="{E300424C-EB95-4FD2-B400-7101583E7BB2}"/>
          </ac:picMkLst>
        </pc:picChg>
      </pc:sldChg>
      <pc:sldChg chg="addSp delSp modSp new mod">
        <pc:chgData name="Liliane Rodrigues Abreu Lopes de farias" userId="3e2e5ec21b954309" providerId="LiveId" clId="{A21A3520-273A-47C7-99DF-F0954AB30BB1}" dt="2022-05-05T12:48:58.213" v="298" actId="20577"/>
        <pc:sldMkLst>
          <pc:docMk/>
          <pc:sldMk cId="1847406644" sldId="318"/>
        </pc:sldMkLst>
        <pc:spChg chg="mod">
          <ac:chgData name="Liliane Rodrigues Abreu Lopes de farias" userId="3e2e5ec21b954309" providerId="LiveId" clId="{A21A3520-273A-47C7-99DF-F0954AB30BB1}" dt="2022-05-05T12:48:58.213" v="298" actId="20577"/>
          <ac:spMkLst>
            <pc:docMk/>
            <pc:sldMk cId="1847406644" sldId="318"/>
            <ac:spMk id="2" creationId="{3CF03B1C-D7CB-C493-EC9A-0111A27CF6FA}"/>
          </ac:spMkLst>
        </pc:spChg>
        <pc:spChg chg="del">
          <ac:chgData name="Liliane Rodrigues Abreu Lopes de farias" userId="3e2e5ec21b954309" providerId="LiveId" clId="{A21A3520-273A-47C7-99DF-F0954AB30BB1}" dt="2022-05-05T12:48:18.359" v="262"/>
          <ac:spMkLst>
            <pc:docMk/>
            <pc:sldMk cId="1847406644" sldId="318"/>
            <ac:spMk id="3" creationId="{6F21E702-A27D-DDAB-C981-DDF446E946A9}"/>
          </ac:spMkLst>
        </pc:spChg>
        <pc:picChg chg="add mod">
          <ac:chgData name="Liliane Rodrigues Abreu Lopes de farias" userId="3e2e5ec21b954309" providerId="LiveId" clId="{A21A3520-273A-47C7-99DF-F0954AB30BB1}" dt="2022-05-05T12:48:34.841" v="266" actId="14100"/>
          <ac:picMkLst>
            <pc:docMk/>
            <pc:sldMk cId="1847406644" sldId="318"/>
            <ac:picMk id="4" creationId="{90731A19-F1CD-4ED8-7FC5-F14372DD455B}"/>
          </ac:picMkLst>
        </pc:picChg>
      </pc:sldChg>
      <pc:sldChg chg="addSp delSp modSp new mod">
        <pc:chgData name="Liliane Rodrigues Abreu Lopes de farias" userId="3e2e5ec21b954309" providerId="LiveId" clId="{A21A3520-273A-47C7-99DF-F0954AB30BB1}" dt="2022-05-05T12:52:12.405" v="338"/>
        <pc:sldMkLst>
          <pc:docMk/>
          <pc:sldMk cId="3509440683" sldId="319"/>
        </pc:sldMkLst>
        <pc:spChg chg="mod">
          <ac:chgData name="Liliane Rodrigues Abreu Lopes de farias" userId="3e2e5ec21b954309" providerId="LiveId" clId="{A21A3520-273A-47C7-99DF-F0954AB30BB1}" dt="2022-05-05T12:49:36.336" v="337" actId="20577"/>
          <ac:spMkLst>
            <pc:docMk/>
            <pc:sldMk cId="3509440683" sldId="319"/>
            <ac:spMk id="2" creationId="{C575B2D9-7A67-BAFA-0D4C-B64709F17BAA}"/>
          </ac:spMkLst>
        </pc:spChg>
        <pc:spChg chg="del">
          <ac:chgData name="Liliane Rodrigues Abreu Lopes de farias" userId="3e2e5ec21b954309" providerId="LiveId" clId="{A21A3520-273A-47C7-99DF-F0954AB30BB1}" dt="2022-05-05T12:52:12.405" v="338"/>
          <ac:spMkLst>
            <pc:docMk/>
            <pc:sldMk cId="3509440683" sldId="319"/>
            <ac:spMk id="3" creationId="{7A929542-AEB7-60D9-151F-BE5C7B5444D4}"/>
          </ac:spMkLst>
        </pc:spChg>
        <pc:picChg chg="add mod">
          <ac:chgData name="Liliane Rodrigues Abreu Lopes de farias" userId="3e2e5ec21b954309" providerId="LiveId" clId="{A21A3520-273A-47C7-99DF-F0954AB30BB1}" dt="2022-05-05T12:52:12.405" v="338"/>
          <ac:picMkLst>
            <pc:docMk/>
            <pc:sldMk cId="3509440683" sldId="319"/>
            <ac:picMk id="4" creationId="{E5B66AB2-1F85-6AA5-C5C7-4A02578D26F7}"/>
          </ac:picMkLst>
        </pc:picChg>
      </pc:sldChg>
      <pc:sldChg chg="addSp delSp modSp new mod">
        <pc:chgData name="Liliane Rodrigues Abreu Lopes de farias" userId="3e2e5ec21b954309" providerId="LiveId" clId="{A21A3520-273A-47C7-99DF-F0954AB30BB1}" dt="2022-05-05T12:59:30.856" v="376" actId="14100"/>
        <pc:sldMkLst>
          <pc:docMk/>
          <pc:sldMk cId="2929691282" sldId="320"/>
        </pc:sldMkLst>
        <pc:spChg chg="mod">
          <ac:chgData name="Liliane Rodrigues Abreu Lopes de farias" userId="3e2e5ec21b954309" providerId="LiveId" clId="{A21A3520-273A-47C7-99DF-F0954AB30BB1}" dt="2022-05-05T12:55:05.394" v="371" actId="20577"/>
          <ac:spMkLst>
            <pc:docMk/>
            <pc:sldMk cId="2929691282" sldId="320"/>
            <ac:spMk id="2" creationId="{A128031D-CF0F-966E-600D-265BF2CCAB1D}"/>
          </ac:spMkLst>
        </pc:spChg>
        <pc:spChg chg="del">
          <ac:chgData name="Liliane Rodrigues Abreu Lopes de farias" userId="3e2e5ec21b954309" providerId="LiveId" clId="{A21A3520-273A-47C7-99DF-F0954AB30BB1}" dt="2022-05-05T12:59:10.554" v="372"/>
          <ac:spMkLst>
            <pc:docMk/>
            <pc:sldMk cId="2929691282" sldId="320"/>
            <ac:spMk id="3" creationId="{422600BF-1DBF-3531-E9BA-50B93C483185}"/>
          </ac:spMkLst>
        </pc:spChg>
        <pc:picChg chg="add mod">
          <ac:chgData name="Liliane Rodrigues Abreu Lopes de farias" userId="3e2e5ec21b954309" providerId="LiveId" clId="{A21A3520-273A-47C7-99DF-F0954AB30BB1}" dt="2022-05-05T12:59:30.856" v="376" actId="14100"/>
          <ac:picMkLst>
            <pc:docMk/>
            <pc:sldMk cId="2929691282" sldId="320"/>
            <ac:picMk id="4" creationId="{DD5A7A59-C887-2411-0B8B-EECD28821397}"/>
          </ac:picMkLst>
        </pc:picChg>
      </pc:sldChg>
      <pc:sldChg chg="addSp delSp modSp new del mod">
        <pc:chgData name="Liliane Rodrigues Abreu Lopes de farias" userId="3e2e5ec21b954309" providerId="LiveId" clId="{A21A3520-273A-47C7-99DF-F0954AB30BB1}" dt="2022-05-13T15:58:53.867" v="699" actId="2696"/>
        <pc:sldMkLst>
          <pc:docMk/>
          <pc:sldMk cId="3264531288" sldId="321"/>
        </pc:sldMkLst>
        <pc:spChg chg="mod">
          <ac:chgData name="Liliane Rodrigues Abreu Lopes de farias" userId="3e2e5ec21b954309" providerId="LiveId" clId="{A21A3520-273A-47C7-99DF-F0954AB30BB1}" dt="2022-05-05T13:10:40.306" v="406" actId="20577"/>
          <ac:spMkLst>
            <pc:docMk/>
            <pc:sldMk cId="3264531288" sldId="321"/>
            <ac:spMk id="2" creationId="{8FD3A366-2AD8-A9F2-7D30-D0FFAC43B220}"/>
          </ac:spMkLst>
        </pc:spChg>
        <pc:spChg chg="del">
          <ac:chgData name="Liliane Rodrigues Abreu Lopes de farias" userId="3e2e5ec21b954309" providerId="LiveId" clId="{A21A3520-273A-47C7-99DF-F0954AB30BB1}" dt="2022-05-05T13:10:05.064" v="378"/>
          <ac:spMkLst>
            <pc:docMk/>
            <pc:sldMk cId="3264531288" sldId="321"/>
            <ac:spMk id="3" creationId="{C36221BA-3A09-4A85-50A0-550BA18C2355}"/>
          </ac:spMkLst>
        </pc:spChg>
        <pc:picChg chg="add mod">
          <ac:chgData name="Liliane Rodrigues Abreu Lopes de farias" userId="3e2e5ec21b954309" providerId="LiveId" clId="{A21A3520-273A-47C7-99DF-F0954AB30BB1}" dt="2022-05-13T15:57:53.660" v="691" actId="571"/>
          <ac:picMkLst>
            <pc:docMk/>
            <pc:sldMk cId="3264531288" sldId="321"/>
            <ac:picMk id="4" creationId="{1910CA6C-4A00-AC84-3410-DAE981EE1EB9}"/>
          </ac:picMkLst>
        </pc:picChg>
        <pc:picChg chg="add mod">
          <ac:chgData name="Liliane Rodrigues Abreu Lopes de farias" userId="3e2e5ec21b954309" providerId="LiveId" clId="{A21A3520-273A-47C7-99DF-F0954AB30BB1}" dt="2022-05-05T13:11:02.546" v="411" actId="14100"/>
          <ac:picMkLst>
            <pc:docMk/>
            <pc:sldMk cId="3264531288" sldId="321"/>
            <ac:picMk id="4098" creationId="{2DE88812-1DAE-3794-39ED-CCFAE72AB85C}"/>
          </ac:picMkLst>
        </pc:picChg>
      </pc:sldChg>
      <pc:sldChg chg="modSp new mod">
        <pc:chgData name="Liliane Rodrigues Abreu Lopes de farias" userId="3e2e5ec21b954309" providerId="LiveId" clId="{A21A3520-273A-47C7-99DF-F0954AB30BB1}" dt="2022-05-09T22:35:48.844" v="681" actId="20577"/>
        <pc:sldMkLst>
          <pc:docMk/>
          <pc:sldMk cId="3790755886" sldId="322"/>
        </pc:sldMkLst>
        <pc:spChg chg="mod">
          <ac:chgData name="Liliane Rodrigues Abreu Lopes de farias" userId="3e2e5ec21b954309" providerId="LiveId" clId="{A21A3520-273A-47C7-99DF-F0954AB30BB1}" dt="2022-05-09T22:29:38.785" v="448"/>
          <ac:spMkLst>
            <pc:docMk/>
            <pc:sldMk cId="3790755886" sldId="322"/>
            <ac:spMk id="2" creationId="{2C831E19-DA57-9FD9-50E0-A2C7FE885981}"/>
          </ac:spMkLst>
        </pc:spChg>
        <pc:spChg chg="mod">
          <ac:chgData name="Liliane Rodrigues Abreu Lopes de farias" userId="3e2e5ec21b954309" providerId="LiveId" clId="{A21A3520-273A-47C7-99DF-F0954AB30BB1}" dt="2022-05-09T22:35:48.844" v="681" actId="20577"/>
          <ac:spMkLst>
            <pc:docMk/>
            <pc:sldMk cId="3790755886" sldId="322"/>
            <ac:spMk id="3" creationId="{7E3414A6-AC2C-FB9D-4AB9-38D42690B417}"/>
          </ac:spMkLst>
        </pc:spChg>
      </pc:sldChg>
      <pc:sldChg chg="addSp delSp modSp new del mod">
        <pc:chgData name="Liliane Rodrigues Abreu Lopes de farias" userId="3e2e5ec21b954309" providerId="LiveId" clId="{A21A3520-273A-47C7-99DF-F0954AB30BB1}" dt="2022-05-13T15:57:05.098" v="690" actId="2696"/>
        <pc:sldMkLst>
          <pc:docMk/>
          <pc:sldMk cId="328835503" sldId="323"/>
        </pc:sldMkLst>
        <pc:spChg chg="del">
          <ac:chgData name="Liliane Rodrigues Abreu Lopes de farias" userId="3e2e5ec21b954309" providerId="LiveId" clId="{A21A3520-273A-47C7-99DF-F0954AB30BB1}" dt="2022-05-13T15:55:55.418" v="683"/>
          <ac:spMkLst>
            <pc:docMk/>
            <pc:sldMk cId="328835503" sldId="323"/>
            <ac:spMk id="3" creationId="{2829BC0E-5498-902B-1B87-C19D86B80A17}"/>
          </ac:spMkLst>
        </pc:spChg>
        <pc:picChg chg="add mod">
          <ac:chgData name="Liliane Rodrigues Abreu Lopes de farias" userId="3e2e5ec21b954309" providerId="LiveId" clId="{A21A3520-273A-47C7-99DF-F0954AB30BB1}" dt="2022-05-13T15:56:41.182" v="689" actId="14100"/>
          <ac:picMkLst>
            <pc:docMk/>
            <pc:sldMk cId="328835503" sldId="323"/>
            <ac:picMk id="4" creationId="{F3E55079-6842-CBC8-DCEF-6771A833C94A}"/>
          </ac:picMkLst>
        </pc:picChg>
      </pc:sldChg>
      <pc:sldChg chg="addSp modSp new del mod">
        <pc:chgData name="Liliane Rodrigues Abreu Lopes de farias" userId="3e2e5ec21b954309" providerId="LiveId" clId="{A21A3520-273A-47C7-99DF-F0954AB30BB1}" dt="2022-05-13T15:59:48.346" v="702" actId="2696"/>
        <pc:sldMkLst>
          <pc:docMk/>
          <pc:sldMk cId="3840257414" sldId="323"/>
        </pc:sldMkLst>
        <pc:picChg chg="add mod">
          <ac:chgData name="Liliane Rodrigues Abreu Lopes de farias" userId="3e2e5ec21b954309" providerId="LiveId" clId="{A21A3520-273A-47C7-99DF-F0954AB30BB1}" dt="2022-05-13T15:58:32.468" v="698" actId="14100"/>
          <ac:picMkLst>
            <pc:docMk/>
            <pc:sldMk cId="3840257414" sldId="323"/>
            <ac:picMk id="2" creationId="{73766A96-DFCC-3952-23A2-E6C91A1A5B7F}"/>
          </ac:picMkLst>
        </pc:picChg>
      </pc:sldChg>
      <pc:sldChg chg="addSp new">
        <pc:chgData name="Liliane Rodrigues Abreu Lopes de farias" userId="3e2e5ec21b954309" providerId="LiveId" clId="{A21A3520-273A-47C7-99DF-F0954AB30BB1}" dt="2022-05-13T15:59:31.762" v="701"/>
        <pc:sldMkLst>
          <pc:docMk/>
          <pc:sldMk cId="186463383" sldId="324"/>
        </pc:sldMkLst>
        <pc:picChg chg="add">
          <ac:chgData name="Liliane Rodrigues Abreu Lopes de farias" userId="3e2e5ec21b954309" providerId="LiveId" clId="{A21A3520-273A-47C7-99DF-F0954AB30BB1}" dt="2022-05-13T15:59:31.762" v="701"/>
          <ac:picMkLst>
            <pc:docMk/>
            <pc:sldMk cId="186463383" sldId="324"/>
            <ac:picMk id="2" creationId="{D0A4C51C-BC16-C39F-DDE1-30A25CB5F3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F28F4-35EF-4728-8AF5-4787B5F18667}" type="datetimeFigureOut">
              <a:rPr lang="pt-BR" smtClean="0"/>
              <a:t>13/05/2022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2E241-4000-4159-9E29-73612558DBD6}" type="slidenum">
              <a:rPr lang="pt-BR" smtClean="0"/>
              <a:t>‹nº›</a:t>
            </a:fld>
            <a:endParaRPr lang="pt-BR"/>
          </a:p>
        </p:txBody>
      </p:sp>
    </p:spTree>
    <p:extLst>
      <p:ext uri="{BB962C8B-B14F-4D97-AF65-F5344CB8AC3E}">
        <p14:creationId xmlns:p14="http://schemas.microsoft.com/office/powerpoint/2010/main" val="134819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57E2E241-4000-4159-9E29-73612558DBD6}" type="slidenum">
              <a:rPr lang="pt-BR" smtClean="0"/>
              <a:t>14</a:t>
            </a:fld>
            <a:endParaRPr lang="pt-BR"/>
          </a:p>
        </p:txBody>
      </p:sp>
    </p:spTree>
    <p:extLst>
      <p:ext uri="{BB962C8B-B14F-4D97-AF65-F5344CB8AC3E}">
        <p14:creationId xmlns:p14="http://schemas.microsoft.com/office/powerpoint/2010/main" val="171581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895E6A2-42E3-41EE-A127-39933AB08E6E}" type="datetimeFigureOut">
              <a:rPr lang="pt-BR" smtClean="0"/>
              <a:t>13/05/2022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211995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895E6A2-42E3-41EE-A127-39933AB08E6E}" type="datetimeFigureOut">
              <a:rPr lang="pt-BR" smtClean="0"/>
              <a:t>13/05/2022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85831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895E6A2-42E3-41EE-A127-39933AB08E6E}" type="datetimeFigureOut">
              <a:rPr lang="pt-BR" smtClean="0"/>
              <a:t>13/05/2022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50078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895E6A2-42E3-41EE-A127-39933AB08E6E}" type="datetimeFigureOut">
              <a:rPr lang="pt-BR" smtClean="0"/>
              <a:t>13/05/2022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177805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E895E6A2-42E3-41EE-A127-39933AB08E6E}" type="datetimeFigureOut">
              <a:rPr lang="pt-BR" smtClean="0"/>
              <a:t>13/05/2022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349664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895E6A2-42E3-41EE-A127-39933AB08E6E}" type="datetimeFigureOut">
              <a:rPr lang="pt-BR" smtClean="0"/>
              <a:t>13/05/2022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280355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895E6A2-42E3-41EE-A127-39933AB08E6E}" type="datetimeFigureOut">
              <a:rPr lang="pt-BR" smtClean="0"/>
              <a:t>13/05/2022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106157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895E6A2-42E3-41EE-A127-39933AB08E6E}" type="datetimeFigureOut">
              <a:rPr lang="pt-BR" smtClean="0"/>
              <a:t>13/05/2022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252488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895E6A2-42E3-41EE-A127-39933AB08E6E}" type="datetimeFigureOut">
              <a:rPr lang="pt-BR" smtClean="0"/>
              <a:t>13/05/2022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265061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895E6A2-42E3-41EE-A127-39933AB08E6E}" type="datetimeFigureOut">
              <a:rPr lang="pt-BR" smtClean="0"/>
              <a:t>13/05/2022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415078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895E6A2-42E3-41EE-A127-39933AB08E6E}" type="datetimeFigureOut">
              <a:rPr lang="pt-BR" smtClean="0"/>
              <a:t>13/05/2022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1FE078-5ADA-43D3-AC0B-717C24B125BD}" type="slidenum">
              <a:rPr lang="pt-BR" smtClean="0"/>
              <a:t>‹nº›</a:t>
            </a:fld>
            <a:endParaRPr lang="pt-BR"/>
          </a:p>
        </p:txBody>
      </p:sp>
    </p:spTree>
    <p:extLst>
      <p:ext uri="{BB962C8B-B14F-4D97-AF65-F5344CB8AC3E}">
        <p14:creationId xmlns:p14="http://schemas.microsoft.com/office/powerpoint/2010/main" val="71582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5E6A2-42E3-41EE-A127-39933AB08E6E}" type="datetimeFigureOut">
              <a:rPr lang="pt-BR" smtClean="0"/>
              <a:t>13/05/2022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FE078-5ADA-43D3-AC0B-717C24B125BD}" type="slidenum">
              <a:rPr lang="pt-BR" smtClean="0"/>
              <a:t>‹nº›</a:t>
            </a:fld>
            <a:endParaRPr lang="pt-BR"/>
          </a:p>
        </p:txBody>
      </p:sp>
    </p:spTree>
    <p:extLst>
      <p:ext uri="{BB962C8B-B14F-4D97-AF65-F5344CB8AC3E}">
        <p14:creationId xmlns:p14="http://schemas.microsoft.com/office/powerpoint/2010/main" val="2029879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ogle.com.br/search?q=imagens+de+receptores+-ozachi" TargetMode="External"/><Relationship Id="rId2" Type="http://schemas.openxmlformats.org/officeDocument/2006/relationships/hyperlink" Target="http://www.portaleducacao.com.br/farmacia/artigos/317/interacoes-de-medicamentos-com-alimentos#ixzz3gG0H7j2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548681"/>
            <a:ext cx="7772400" cy="1728191"/>
          </a:xfrm>
        </p:spPr>
        <p:txBody>
          <a:bodyPr/>
          <a:lstStyle/>
          <a:p>
            <a:r>
              <a:rPr lang="pt-BR" dirty="0"/>
              <a:t>Administração de medicamentos</a:t>
            </a:r>
          </a:p>
        </p:txBody>
      </p:sp>
      <p:sp>
        <p:nvSpPr>
          <p:cNvPr id="3" name="Subtítulo 2"/>
          <p:cNvSpPr>
            <a:spLocks noGrp="1"/>
          </p:cNvSpPr>
          <p:nvPr>
            <p:ph type="subTitle" idx="1"/>
          </p:nvPr>
        </p:nvSpPr>
        <p:spPr>
          <a:xfrm>
            <a:off x="1371600" y="4653136"/>
            <a:ext cx="6400800" cy="1656184"/>
          </a:xfrm>
        </p:spPr>
        <p:txBody>
          <a:bodyPr>
            <a:normAutofit fontScale="47500" lnSpcReduction="20000"/>
          </a:bodyPr>
          <a:lstStyle/>
          <a:p>
            <a:r>
              <a:rPr lang="pt-BR" dirty="0">
                <a:solidFill>
                  <a:schemeClr val="tx1"/>
                </a:solidFill>
              </a:rPr>
              <a:t>Uma das atribuições, merecedora de reflexão da prática de enfermagem, é a administração de medicamentos que envolve aspectos</a:t>
            </a:r>
          </a:p>
          <a:p>
            <a:r>
              <a:rPr lang="pt-BR" dirty="0">
                <a:solidFill>
                  <a:schemeClr val="tx1"/>
                </a:solidFill>
              </a:rPr>
              <a:t>legais e éticos de impacto sobre a prática profissional. Erros na administração de medicamentos trazem à tona a responsabilidade da</a:t>
            </a:r>
          </a:p>
          <a:p>
            <a:r>
              <a:rPr lang="pt-BR" dirty="0">
                <a:solidFill>
                  <a:schemeClr val="tx1"/>
                </a:solidFill>
              </a:rPr>
              <a:t>categoria de enfermagem.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71750"/>
            <a:ext cx="3048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91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Resolução COFEN nº 281/2003</a:t>
            </a:r>
            <a:br>
              <a:rPr lang="pt-BR" dirty="0"/>
            </a:br>
            <a:r>
              <a:rPr lang="pt-BR" sz="2200" dirty="0"/>
              <a:t>Dispõe sobre a repetição/cumprimento da prescrição medicamentosa por profissional da área de saúde.</a:t>
            </a:r>
          </a:p>
        </p:txBody>
      </p:sp>
      <p:sp>
        <p:nvSpPr>
          <p:cNvPr id="3" name="Espaço Reservado para Conteúdo 2"/>
          <p:cNvSpPr>
            <a:spLocks noGrp="1"/>
          </p:cNvSpPr>
          <p:nvPr>
            <p:ph idx="1"/>
          </p:nvPr>
        </p:nvSpPr>
        <p:spPr/>
        <p:txBody>
          <a:bodyPr>
            <a:normAutofit fontScale="92500" lnSpcReduction="20000"/>
          </a:bodyPr>
          <a:lstStyle/>
          <a:p>
            <a:r>
              <a:rPr lang="pt-BR" sz="2400" dirty="0"/>
              <a:t>Art. 1º - </a:t>
            </a:r>
            <a:r>
              <a:rPr lang="pt-BR" sz="2400" dirty="0">
                <a:solidFill>
                  <a:srgbClr val="FF0000"/>
                </a:solidFill>
              </a:rPr>
              <a:t>é vedado a qualquer profissional de enfermagem executar a repetição de prescrição de medicamentos, por mais de 24 horas, salvo quando é validada nos termos legais.</a:t>
            </a:r>
          </a:p>
          <a:p>
            <a:r>
              <a:rPr lang="pt-BR" sz="2400" dirty="0"/>
              <a:t>Parágrafo único: a situação de exceção prevista no caput, deverá estar especificada por escrito, pelo profissional pela prescrição ou substituto, sendo vedada autorização verbal, observando-se as situações expostas na Resolução COFEN nº 225/2000.</a:t>
            </a:r>
          </a:p>
          <a:p>
            <a:r>
              <a:rPr lang="pt-BR" sz="2400" dirty="0"/>
              <a:t>Art. 2º - quando 24 horas de prescrição efetivada e não haver comparecimento para renovação/reavaliação da mesma, pelo profissional responsável, deverá o profissional de enfermagem adotar as providências para denunciar a situação ao responsável técnico da Instituição ou plantonista, relatando todo o  ocorrido.</a:t>
            </a:r>
          </a:p>
          <a:p>
            <a:r>
              <a:rPr lang="pt-BR" sz="2400" dirty="0"/>
              <a:t>Parágrafo único: cópia do relatório será encaminhado ao COREN que jurisdiciona a área de atuação, que deverá na salvaguarda do interesse público, adotar as medidas cabíveis. </a:t>
            </a:r>
          </a:p>
        </p:txBody>
      </p:sp>
    </p:spTree>
    <p:extLst>
      <p:ext uri="{BB962C8B-B14F-4D97-AF65-F5344CB8AC3E}">
        <p14:creationId xmlns:p14="http://schemas.microsoft.com/office/powerpoint/2010/main" val="387447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r>
              <a:rPr lang="pt-BR" sz="2000" dirty="0"/>
              <a:t>FÁRMACO: substância definida  com </a:t>
            </a:r>
            <a:r>
              <a:rPr lang="pt-BR" sz="2000" dirty="0">
                <a:solidFill>
                  <a:srgbClr val="FF0000"/>
                </a:solidFill>
              </a:rPr>
              <a:t>propriedades ativas </a:t>
            </a:r>
            <a:r>
              <a:rPr lang="pt-BR" sz="2000" dirty="0"/>
              <a:t>que produz um </a:t>
            </a:r>
            <a:r>
              <a:rPr lang="pt-BR" sz="2000" dirty="0">
                <a:solidFill>
                  <a:srgbClr val="FF0000"/>
                </a:solidFill>
              </a:rPr>
              <a:t>efeito terapêutico</a:t>
            </a:r>
            <a:r>
              <a:rPr lang="pt-BR" sz="2000" dirty="0"/>
              <a:t>.</a:t>
            </a:r>
          </a:p>
          <a:p>
            <a:r>
              <a:rPr lang="pt-BR" sz="2000" dirty="0"/>
              <a:t>PLACEBO: substância ou qualquer tratamento que </a:t>
            </a:r>
            <a:r>
              <a:rPr lang="pt-BR" sz="2000" dirty="0">
                <a:solidFill>
                  <a:srgbClr val="FF0000"/>
                </a:solidFill>
              </a:rPr>
              <a:t>não tem ação específica </a:t>
            </a:r>
            <a:r>
              <a:rPr lang="pt-BR" sz="2000" dirty="0"/>
              <a:t>em sintomas ou doenças, mas que apesar disso, causa efeitos no paciente.</a:t>
            </a:r>
          </a:p>
          <a:p>
            <a:r>
              <a:rPr lang="pt-BR" sz="2000" dirty="0"/>
              <a:t>EFEITO PLACEBO: em alguns casos, </a:t>
            </a:r>
            <a:r>
              <a:rPr lang="pt-BR" sz="2000" dirty="0">
                <a:solidFill>
                  <a:srgbClr val="FF0000"/>
                </a:solidFill>
              </a:rPr>
              <a:t>o efeito biológico não provém da ação de um medicamento</a:t>
            </a:r>
            <a:r>
              <a:rPr lang="pt-BR" sz="2000" dirty="0"/>
              <a:t>, mas sim de fatores psicológicos ou inespecíficos. Esse conjunto de fatores recebe o nome de efeito placebo.</a:t>
            </a:r>
          </a:p>
          <a:p>
            <a:r>
              <a:rPr lang="pt-BR" sz="2000" dirty="0"/>
              <a:t>DOSE: é uma determinada quantidade de uma droga administrada no organismo a fim de produzir um efeito terapêutico.</a:t>
            </a:r>
          </a:p>
          <a:p>
            <a:r>
              <a:rPr lang="pt-BR" sz="2000" dirty="0"/>
              <a:t>POSOLOGIA: indica como um fármaco deve ser administrado, isto é, o modo de usar.</a:t>
            </a:r>
          </a:p>
          <a:p>
            <a:r>
              <a:rPr lang="pt-BR" sz="2000" dirty="0"/>
              <a:t>ÍNDICE TERAPÊUTICO OU MARGEM DE SEGURANÇA: é a relação entre os efeitos terapêuticos desejados e os efeitos adversos. </a:t>
            </a:r>
            <a:r>
              <a:rPr lang="pt-BR" sz="2000" dirty="0">
                <a:solidFill>
                  <a:srgbClr val="FF0000"/>
                </a:solidFill>
              </a:rPr>
              <a:t>Quanto &gt; a dose que será letal &gt; a chance de efeito tóxico. </a:t>
            </a:r>
          </a:p>
          <a:p>
            <a:endParaRPr lang="pt-BR" sz="2000" dirty="0"/>
          </a:p>
          <a:p>
            <a:endParaRPr lang="pt-BR" sz="2000" dirty="0"/>
          </a:p>
          <a:p>
            <a:endParaRPr lang="pt-BR" dirty="0"/>
          </a:p>
        </p:txBody>
      </p:sp>
      <p:sp>
        <p:nvSpPr>
          <p:cNvPr id="4" name="Título 3"/>
          <p:cNvSpPr>
            <a:spLocks noGrp="1"/>
          </p:cNvSpPr>
          <p:nvPr>
            <p:ph type="title"/>
          </p:nvPr>
        </p:nvSpPr>
        <p:spPr/>
        <p:txBody>
          <a:bodyPr/>
          <a:lstStyle/>
          <a:p>
            <a:r>
              <a:rPr lang="pt-BR" dirty="0"/>
              <a:t>CONCEITOS</a:t>
            </a:r>
          </a:p>
        </p:txBody>
      </p:sp>
    </p:spTree>
    <p:extLst>
      <p:ext uri="{BB962C8B-B14F-4D97-AF65-F5344CB8AC3E}">
        <p14:creationId xmlns:p14="http://schemas.microsoft.com/office/powerpoint/2010/main" val="26466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AÇÃO BIOLÓGICA</a:t>
            </a:r>
          </a:p>
        </p:txBody>
      </p:sp>
      <p:sp>
        <p:nvSpPr>
          <p:cNvPr id="3" name="Espaço Reservado para Conteúdo 2"/>
          <p:cNvSpPr>
            <a:spLocks noGrp="1"/>
          </p:cNvSpPr>
          <p:nvPr>
            <p:ph idx="1"/>
          </p:nvPr>
        </p:nvSpPr>
        <p:spPr/>
        <p:txBody>
          <a:bodyPr/>
          <a:lstStyle/>
          <a:p>
            <a:r>
              <a:rPr lang="pt-BR" dirty="0"/>
              <a:t>Os efeitos causados pelos fármacos são resultantes de um conjunto complexo de processos em que intervêm fatores diversos. </a:t>
            </a:r>
            <a:r>
              <a:rPr lang="pt-BR" dirty="0">
                <a:solidFill>
                  <a:srgbClr val="FF0000"/>
                </a:solidFill>
              </a:rPr>
              <a:t>Observam-se 3 fases:</a:t>
            </a:r>
          </a:p>
          <a:p>
            <a:pPr marL="0" indent="0">
              <a:buNone/>
            </a:pPr>
            <a:r>
              <a:rPr lang="pt-BR" dirty="0"/>
              <a:t>- Forma farmacêutica;</a:t>
            </a:r>
          </a:p>
          <a:p>
            <a:pPr marL="0" indent="0">
              <a:buNone/>
            </a:pPr>
            <a:r>
              <a:rPr lang="pt-BR" dirty="0"/>
              <a:t>- Farmacocinética;</a:t>
            </a:r>
          </a:p>
          <a:p>
            <a:pPr marL="0" indent="0">
              <a:buNone/>
            </a:pPr>
            <a:r>
              <a:rPr lang="pt-BR" dirty="0"/>
              <a:t>- Farmacodinâmica.</a:t>
            </a:r>
          </a:p>
          <a:p>
            <a:pPr marL="0" indent="0" algn="ctr">
              <a:buNone/>
            </a:pPr>
            <a:endParaRPr lang="pt-BR" dirty="0"/>
          </a:p>
          <a:p>
            <a:pPr marL="0" indent="0" algn="ctr">
              <a:buNone/>
            </a:pPr>
            <a:endParaRPr lang="pt-BR" dirty="0"/>
          </a:p>
          <a:p>
            <a:pPr marL="0" indent="0" algn="ctr">
              <a:buNone/>
            </a:pPr>
            <a:endParaRPr lang="pt-BR" dirty="0"/>
          </a:p>
          <a:p>
            <a:pPr marL="0" indent="0" algn="ctr">
              <a:buNone/>
            </a:pPr>
            <a:endParaRPr lang="pt-BR" dirty="0"/>
          </a:p>
        </p:txBody>
      </p:sp>
    </p:spTree>
    <p:extLst>
      <p:ext uri="{BB962C8B-B14F-4D97-AF65-F5344CB8AC3E}">
        <p14:creationId xmlns:p14="http://schemas.microsoft.com/office/powerpoint/2010/main" val="116997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AÇÃO BIOLÓGICA DOS FÁRMACOS</a:t>
            </a:r>
          </a:p>
        </p:txBody>
      </p:sp>
      <p:sp>
        <p:nvSpPr>
          <p:cNvPr id="3" name="Espaço Reservado para Conteúdo 2"/>
          <p:cNvSpPr>
            <a:spLocks noGrp="1"/>
          </p:cNvSpPr>
          <p:nvPr>
            <p:ph idx="1"/>
          </p:nvPr>
        </p:nvSpPr>
        <p:spPr/>
        <p:txBody>
          <a:bodyPr>
            <a:normAutofit/>
          </a:bodyPr>
          <a:lstStyle/>
          <a:p>
            <a:pPr marL="0" indent="0">
              <a:buNone/>
            </a:pPr>
            <a:r>
              <a:rPr lang="pt-BR" sz="2800" dirty="0"/>
              <a:t> </a:t>
            </a:r>
          </a:p>
          <a:p>
            <a:pPr marL="0" indent="0">
              <a:buNone/>
            </a:pPr>
            <a:r>
              <a:rPr lang="pt-BR" sz="2800" dirty="0">
                <a:sym typeface="Wingdings"/>
              </a:rPr>
              <a:t>FARMACÊUTICA: (desintegração da forma farmacêutica. Dissolução da substância ativa)- disponibilidade farmacêutica – fármaco </a:t>
            </a:r>
            <a:r>
              <a:rPr lang="pt-BR" sz="2800" dirty="0">
                <a:solidFill>
                  <a:srgbClr val="FF0000"/>
                </a:solidFill>
                <a:sym typeface="Wingdings"/>
              </a:rPr>
              <a:t>disponível para absorção</a:t>
            </a:r>
            <a:r>
              <a:rPr lang="pt-BR" sz="2800" dirty="0">
                <a:sym typeface="Wingdings"/>
              </a:rPr>
              <a:t>. </a:t>
            </a:r>
          </a:p>
          <a:p>
            <a:pPr marL="0" indent="0">
              <a:buNone/>
            </a:pPr>
            <a:r>
              <a:rPr lang="pt-BR" sz="2800" dirty="0">
                <a:sym typeface="Wingdings"/>
              </a:rPr>
              <a:t>FARMACOCINÉTICA: (absorção, distribuição, metabolismo, excreção) – disponibilidade biológica – fármaco </a:t>
            </a:r>
            <a:r>
              <a:rPr lang="pt-BR" sz="2800" dirty="0">
                <a:solidFill>
                  <a:srgbClr val="FF0000"/>
                </a:solidFill>
                <a:sym typeface="Wingdings"/>
              </a:rPr>
              <a:t>disponível para ação</a:t>
            </a:r>
            <a:r>
              <a:rPr lang="pt-BR" sz="2800" dirty="0">
                <a:sym typeface="Wingdings"/>
              </a:rPr>
              <a:t>.</a:t>
            </a:r>
          </a:p>
          <a:p>
            <a:pPr marL="0" indent="0">
              <a:buNone/>
            </a:pPr>
            <a:r>
              <a:rPr lang="pt-BR" sz="2800" dirty="0">
                <a:sym typeface="Wingdings"/>
              </a:rPr>
              <a:t>FARMACODINÂMICA: Integração fármaco-receptor no tecido alvo – </a:t>
            </a:r>
            <a:r>
              <a:rPr lang="pt-BR" sz="2800" dirty="0">
                <a:solidFill>
                  <a:srgbClr val="FF0000"/>
                </a:solidFill>
                <a:sym typeface="Wingdings"/>
              </a:rPr>
              <a:t>efeito</a:t>
            </a:r>
            <a:r>
              <a:rPr lang="pt-BR" sz="2800" dirty="0">
                <a:sym typeface="Wingdings"/>
              </a:rPr>
              <a:t>.</a:t>
            </a:r>
            <a:endParaRPr lang="pt-BR" sz="2800" dirty="0"/>
          </a:p>
        </p:txBody>
      </p:sp>
    </p:spTree>
    <p:extLst>
      <p:ext uri="{BB962C8B-B14F-4D97-AF65-F5344CB8AC3E}">
        <p14:creationId xmlns:p14="http://schemas.microsoft.com/office/powerpoint/2010/main" val="24389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FARMACOCINÉTICA</a:t>
            </a:r>
          </a:p>
        </p:txBody>
      </p:sp>
      <p:sp>
        <p:nvSpPr>
          <p:cNvPr id="3" name="Espaço Reservado para Conteúdo 2"/>
          <p:cNvSpPr>
            <a:spLocks noGrp="1"/>
          </p:cNvSpPr>
          <p:nvPr>
            <p:ph idx="1"/>
          </p:nvPr>
        </p:nvSpPr>
        <p:spPr/>
        <p:txBody>
          <a:bodyPr/>
          <a:lstStyle/>
          <a:p>
            <a:pPr lvl="0"/>
            <a:r>
              <a:rPr lang="pt-BR" dirty="0">
                <a:solidFill>
                  <a:prstClr val="black"/>
                </a:solidFill>
              </a:rPr>
              <a:t>A farmacocinética estuda </a:t>
            </a:r>
            <a:r>
              <a:rPr lang="pt-BR" dirty="0">
                <a:solidFill>
                  <a:srgbClr val="FF0000"/>
                </a:solidFill>
              </a:rPr>
              <a:t>o caminho percorrido pelo medicamento no organismo</a:t>
            </a:r>
            <a:r>
              <a:rPr lang="pt-BR" dirty="0">
                <a:solidFill>
                  <a:prstClr val="black"/>
                </a:solidFill>
              </a:rPr>
              <a:t>, desde a sua administração até sua eliminação. Pode ser definida, de forma mais exata, como o estudo quantitativo dos processos de absorção, distribuição, biotransformação e eliminação.</a:t>
            </a:r>
          </a:p>
          <a:p>
            <a:endParaRPr lang="pt-BR" dirty="0"/>
          </a:p>
        </p:txBody>
      </p:sp>
    </p:spTree>
    <p:extLst>
      <p:ext uri="{BB962C8B-B14F-4D97-AF65-F5344CB8AC3E}">
        <p14:creationId xmlns:p14="http://schemas.microsoft.com/office/powerpoint/2010/main" val="250505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ABSORÇÃO</a:t>
            </a:r>
          </a:p>
        </p:txBody>
      </p:sp>
      <p:sp>
        <p:nvSpPr>
          <p:cNvPr id="3" name="Espaço Reservado para Conteúdo 2"/>
          <p:cNvSpPr>
            <a:spLocks noGrp="1"/>
          </p:cNvSpPr>
          <p:nvPr>
            <p:ph idx="1"/>
          </p:nvPr>
        </p:nvSpPr>
        <p:spPr/>
        <p:txBody>
          <a:bodyPr/>
          <a:lstStyle/>
          <a:p>
            <a:pPr lvl="0" algn="just"/>
            <a:r>
              <a:rPr lang="pt-BR" dirty="0">
                <a:solidFill>
                  <a:prstClr val="black"/>
                </a:solidFill>
              </a:rPr>
              <a:t>A absorção é definida como</a:t>
            </a:r>
            <a:r>
              <a:rPr lang="pt-BR" dirty="0">
                <a:solidFill>
                  <a:srgbClr val="FF0000"/>
                </a:solidFill>
              </a:rPr>
              <a:t> a passagem de um fármaco de seu local de administração para o plasma</a:t>
            </a:r>
            <a:r>
              <a:rPr lang="pt-BR" dirty="0">
                <a:solidFill>
                  <a:prstClr val="black"/>
                </a:solidFill>
              </a:rPr>
              <a:t>, desta forma, a via de administração é um  fator importante na ação terapêutica do fármaco. Na grande maioria das vezes só ação farmacológica se houver absorção.</a:t>
            </a:r>
          </a:p>
          <a:p>
            <a:pPr marL="0" indent="0">
              <a:buNone/>
            </a:pPr>
            <a:endParaRPr lang="pt-BR" dirty="0"/>
          </a:p>
        </p:txBody>
      </p:sp>
    </p:spTree>
    <p:extLst>
      <p:ext uri="{BB962C8B-B14F-4D97-AF65-F5344CB8AC3E}">
        <p14:creationId xmlns:p14="http://schemas.microsoft.com/office/powerpoint/2010/main" val="295446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DISTRIBUIÇÃO DAS DROGAS </a:t>
            </a:r>
          </a:p>
        </p:txBody>
      </p:sp>
      <p:sp>
        <p:nvSpPr>
          <p:cNvPr id="3" name="Espaço Reservado para Conteúdo 2"/>
          <p:cNvSpPr>
            <a:spLocks noGrp="1"/>
          </p:cNvSpPr>
          <p:nvPr>
            <p:ph idx="1"/>
          </p:nvPr>
        </p:nvSpPr>
        <p:spPr/>
        <p:txBody>
          <a:bodyPr/>
          <a:lstStyle/>
          <a:p>
            <a:pPr lvl="0"/>
            <a:r>
              <a:rPr lang="pt-BR" dirty="0">
                <a:solidFill>
                  <a:prstClr val="black"/>
                </a:solidFill>
              </a:rPr>
              <a:t>A distribuição refere-se ao processo pelo qual o fármaco </a:t>
            </a:r>
            <a:r>
              <a:rPr lang="pt-BR" dirty="0">
                <a:solidFill>
                  <a:srgbClr val="FF0000"/>
                </a:solidFill>
              </a:rPr>
              <a:t>é transportado até os tecidos e líquidos do corpo</a:t>
            </a:r>
            <a:r>
              <a:rPr lang="pt-BR" dirty="0">
                <a:solidFill>
                  <a:prstClr val="black"/>
                </a:solidFill>
              </a:rPr>
              <a:t>, sendo influenciada por 3 fatores: </a:t>
            </a:r>
          </a:p>
          <a:p>
            <a:pPr marL="0" lvl="0" indent="0">
              <a:buNone/>
            </a:pPr>
            <a:r>
              <a:rPr lang="pt-BR" dirty="0">
                <a:solidFill>
                  <a:prstClr val="black"/>
                </a:solidFill>
              </a:rPr>
              <a:t>- fluxo sanguíneo; </a:t>
            </a:r>
          </a:p>
          <a:p>
            <a:pPr marL="0" lvl="0" indent="0">
              <a:buNone/>
            </a:pPr>
            <a:r>
              <a:rPr lang="pt-BR" dirty="0">
                <a:solidFill>
                  <a:prstClr val="black"/>
                </a:solidFill>
              </a:rPr>
              <a:t>- solubilidade do fármaco;</a:t>
            </a:r>
          </a:p>
          <a:p>
            <a:pPr marL="0" lvl="0" indent="0">
              <a:buNone/>
            </a:pPr>
            <a:r>
              <a:rPr lang="pt-BR" dirty="0">
                <a:solidFill>
                  <a:prstClr val="black"/>
                </a:solidFill>
              </a:rPr>
              <a:t>- ação do fármaco a uma proteína.</a:t>
            </a:r>
          </a:p>
          <a:p>
            <a:endParaRPr lang="pt-BR" dirty="0"/>
          </a:p>
        </p:txBody>
      </p:sp>
    </p:spTree>
    <p:extLst>
      <p:ext uri="{BB962C8B-B14F-4D97-AF65-F5344CB8AC3E}">
        <p14:creationId xmlns:p14="http://schemas.microsoft.com/office/powerpoint/2010/main" val="291124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BIOTRANSFORMAÇÃO DAS DROGAS</a:t>
            </a:r>
          </a:p>
        </p:txBody>
      </p:sp>
      <p:sp>
        <p:nvSpPr>
          <p:cNvPr id="3" name="Espaço Reservado para Conteúdo 2"/>
          <p:cNvSpPr>
            <a:spLocks noGrp="1"/>
          </p:cNvSpPr>
          <p:nvPr>
            <p:ph idx="1"/>
          </p:nvPr>
        </p:nvSpPr>
        <p:spPr/>
        <p:txBody>
          <a:bodyPr/>
          <a:lstStyle/>
          <a:p>
            <a:pPr lvl="0"/>
            <a:r>
              <a:rPr lang="pt-BR" dirty="0">
                <a:solidFill>
                  <a:prstClr val="black"/>
                </a:solidFill>
              </a:rPr>
              <a:t>O metabolismo ou </a:t>
            </a:r>
            <a:r>
              <a:rPr lang="pt-BR" dirty="0" err="1">
                <a:solidFill>
                  <a:prstClr val="black"/>
                </a:solidFill>
              </a:rPr>
              <a:t>biotransformação</a:t>
            </a:r>
            <a:r>
              <a:rPr lang="pt-BR" dirty="0">
                <a:solidFill>
                  <a:prstClr val="black"/>
                </a:solidFill>
              </a:rPr>
              <a:t> refere-se à </a:t>
            </a:r>
            <a:r>
              <a:rPr lang="pt-BR" dirty="0">
                <a:solidFill>
                  <a:srgbClr val="FF0000"/>
                </a:solidFill>
              </a:rPr>
              <a:t>capacidade do corpo de transformar a molécula de um fármaco numa forma mais hidrossolúvel</a:t>
            </a:r>
            <a:r>
              <a:rPr lang="pt-BR" dirty="0">
                <a:solidFill>
                  <a:prstClr val="black"/>
                </a:solidFill>
              </a:rPr>
              <a:t>, capaz de ser excretada. </a:t>
            </a:r>
          </a:p>
          <a:p>
            <a:endParaRPr lang="pt-BR" dirty="0"/>
          </a:p>
        </p:txBody>
      </p:sp>
    </p:spTree>
    <p:extLst>
      <p:ext uri="{BB962C8B-B14F-4D97-AF65-F5344CB8AC3E}">
        <p14:creationId xmlns:p14="http://schemas.microsoft.com/office/powerpoint/2010/main" val="417309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FATORES QUE AFETAM O METABOLISMO DOS FÁRMACOS </a:t>
            </a: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a:t>     </a:t>
            </a:r>
            <a:r>
              <a:rPr lang="pt-BR" sz="2000" dirty="0"/>
              <a:t>Como não existem duas pessoas fisiologicamente ou psicologicamente iguais, a resposta do paciente pode variar enormemente dependendo de vários fatores como:</a:t>
            </a:r>
          </a:p>
          <a:p>
            <a:pPr>
              <a:buFont typeface="Wingdings"/>
              <a:buChar char="w"/>
            </a:pPr>
            <a:r>
              <a:rPr lang="pt-BR" sz="2000" dirty="0">
                <a:sym typeface="Wingdings"/>
              </a:rPr>
              <a:t>Idade;</a:t>
            </a:r>
          </a:p>
          <a:p>
            <a:pPr>
              <a:buFont typeface="Wingdings"/>
              <a:buChar char="w"/>
            </a:pPr>
            <a:r>
              <a:rPr lang="pt-BR" sz="2000" dirty="0">
                <a:sym typeface="Wingdings"/>
              </a:rPr>
              <a:t>Função cardiovascular;</a:t>
            </a:r>
          </a:p>
          <a:p>
            <a:pPr>
              <a:buFont typeface="Wingdings"/>
              <a:buChar char="w"/>
            </a:pPr>
            <a:r>
              <a:rPr lang="pt-BR" sz="2000" dirty="0">
                <a:sym typeface="Wingdings"/>
              </a:rPr>
              <a:t>Dieta;</a:t>
            </a:r>
          </a:p>
          <a:p>
            <a:pPr>
              <a:buFont typeface="Wingdings"/>
              <a:buChar char="w"/>
            </a:pPr>
            <a:r>
              <a:rPr lang="pt-BR" sz="2000" dirty="0">
                <a:sym typeface="Wingdings"/>
              </a:rPr>
              <a:t>Doença;</a:t>
            </a:r>
          </a:p>
          <a:p>
            <a:pPr>
              <a:buFont typeface="Wingdings"/>
              <a:buChar char="w"/>
            </a:pPr>
            <a:r>
              <a:rPr lang="pt-BR" sz="2000" dirty="0"/>
              <a:t>Interações entre fármacos;</a:t>
            </a:r>
          </a:p>
          <a:p>
            <a:pPr>
              <a:buFont typeface="Wingdings"/>
              <a:buChar char="w"/>
            </a:pPr>
            <a:r>
              <a:rPr lang="pt-BR" sz="2000" dirty="0"/>
              <a:t>Função gastrintestinal;</a:t>
            </a:r>
          </a:p>
          <a:p>
            <a:pPr>
              <a:buFont typeface="Wingdings"/>
              <a:buChar char="w"/>
            </a:pPr>
            <a:r>
              <a:rPr lang="pt-BR" sz="2000" dirty="0"/>
              <a:t>Função hepática;</a:t>
            </a:r>
          </a:p>
          <a:p>
            <a:pPr>
              <a:buFont typeface="Wingdings"/>
              <a:buChar char="w"/>
            </a:pPr>
            <a:r>
              <a:rPr lang="pt-BR" sz="2000" dirty="0"/>
              <a:t>Função renal;</a:t>
            </a:r>
          </a:p>
          <a:p>
            <a:pPr>
              <a:buFont typeface="Wingdings"/>
              <a:buChar char="w"/>
            </a:pPr>
            <a:r>
              <a:rPr lang="pt-BR" sz="2000" dirty="0"/>
              <a:t>Infecção;</a:t>
            </a:r>
          </a:p>
          <a:p>
            <a:pPr>
              <a:buFont typeface="Wingdings"/>
              <a:buChar char="w"/>
            </a:pPr>
            <a:r>
              <a:rPr lang="pt-BR" sz="2000" dirty="0"/>
              <a:t>Sexo;</a:t>
            </a:r>
          </a:p>
          <a:p>
            <a:pPr>
              <a:buFont typeface="Wingdings"/>
              <a:buChar char="w"/>
            </a:pPr>
            <a:r>
              <a:rPr lang="pt-BR" sz="2000" dirty="0"/>
              <a:t>Via de administração, etc.</a:t>
            </a:r>
          </a:p>
          <a:p>
            <a:pPr marL="0" indent="0">
              <a:buNone/>
            </a:pPr>
            <a:endParaRPr lang="pt-BR" dirty="0"/>
          </a:p>
        </p:txBody>
      </p:sp>
    </p:spTree>
    <p:extLst>
      <p:ext uri="{BB962C8B-B14F-4D97-AF65-F5344CB8AC3E}">
        <p14:creationId xmlns:p14="http://schemas.microsoft.com/office/powerpoint/2010/main" val="322716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EXCREÇÃO DAS DROGAS</a:t>
            </a:r>
          </a:p>
        </p:txBody>
      </p:sp>
      <p:sp>
        <p:nvSpPr>
          <p:cNvPr id="3" name="Espaço Reservado para Conteúdo 2"/>
          <p:cNvSpPr>
            <a:spLocks noGrp="1"/>
          </p:cNvSpPr>
          <p:nvPr>
            <p:ph idx="1"/>
          </p:nvPr>
        </p:nvSpPr>
        <p:spPr/>
        <p:txBody>
          <a:bodyPr/>
          <a:lstStyle/>
          <a:p>
            <a:r>
              <a:rPr lang="pt-BR" dirty="0"/>
              <a:t>O medicamentos são excretados em sua maioria pelos rins através da </a:t>
            </a:r>
            <a:r>
              <a:rPr lang="pt-BR" dirty="0">
                <a:solidFill>
                  <a:srgbClr val="FF0000"/>
                </a:solidFill>
              </a:rPr>
              <a:t>urina</a:t>
            </a:r>
            <a:r>
              <a:rPr lang="pt-BR" dirty="0"/>
              <a:t>. Estes também podem ser excretados através dos </a:t>
            </a:r>
            <a:r>
              <a:rPr lang="pt-BR" dirty="0">
                <a:solidFill>
                  <a:srgbClr val="FF0000"/>
                </a:solidFill>
              </a:rPr>
              <a:t>pulmões, das glândulas exócrinas, pele e tubo digestório.</a:t>
            </a:r>
          </a:p>
          <a:p>
            <a:endParaRPr lang="pt-BR" dirty="0"/>
          </a:p>
        </p:txBody>
      </p:sp>
    </p:spTree>
    <p:extLst>
      <p:ext uri="{BB962C8B-B14F-4D97-AF65-F5344CB8AC3E}">
        <p14:creationId xmlns:p14="http://schemas.microsoft.com/office/powerpoint/2010/main" val="334567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Aspectos legais na AM pela enfermagem</a:t>
            </a:r>
          </a:p>
        </p:txBody>
      </p:sp>
      <p:sp>
        <p:nvSpPr>
          <p:cNvPr id="3" name="Espaço Reservado para Conteúdo 2"/>
          <p:cNvSpPr>
            <a:spLocks noGrp="1"/>
          </p:cNvSpPr>
          <p:nvPr>
            <p:ph idx="1"/>
          </p:nvPr>
        </p:nvSpPr>
        <p:spPr/>
        <p:txBody>
          <a:bodyPr>
            <a:normAutofit fontScale="92500"/>
          </a:bodyPr>
          <a:lstStyle/>
          <a:p>
            <a:r>
              <a:rPr lang="pt-BR" dirty="0"/>
              <a:t>A administração de medicamentos é uma das funções assistenciais exercida, na maioria das vezes, pela equipe de enfermagem, decorrendo da implementação da terapêutica médica.</a:t>
            </a:r>
          </a:p>
          <a:p>
            <a:r>
              <a:rPr lang="pt-BR" dirty="0"/>
              <a:t>Na realidade brasileira, o </a:t>
            </a:r>
            <a:r>
              <a:rPr lang="pt-BR" dirty="0">
                <a:solidFill>
                  <a:srgbClr val="FF0000"/>
                </a:solidFill>
              </a:rPr>
              <a:t>exercício dessa atividade </a:t>
            </a:r>
            <a:r>
              <a:rPr lang="pt-BR" dirty="0"/>
              <a:t>está sendo praticado, na maioria das instituições de saúde, por </a:t>
            </a:r>
            <a:r>
              <a:rPr lang="pt-BR" dirty="0">
                <a:solidFill>
                  <a:srgbClr val="FF0000"/>
                </a:solidFill>
              </a:rPr>
              <a:t>técnicos e auxiliares de enfermagem sob a supervisão do enfermeiro.</a:t>
            </a:r>
          </a:p>
          <a:p>
            <a:endParaRPr lang="pt-BR" dirty="0"/>
          </a:p>
        </p:txBody>
      </p:sp>
    </p:spTree>
    <p:extLst>
      <p:ext uri="{BB962C8B-B14F-4D97-AF65-F5344CB8AC3E}">
        <p14:creationId xmlns:p14="http://schemas.microsoft.com/office/powerpoint/2010/main" val="3886515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BIODISPONIBILIDADE</a:t>
            </a:r>
          </a:p>
        </p:txBody>
      </p:sp>
      <p:sp>
        <p:nvSpPr>
          <p:cNvPr id="3" name="Espaço Reservado para Conteúdo 2"/>
          <p:cNvSpPr>
            <a:spLocks noGrp="1"/>
          </p:cNvSpPr>
          <p:nvPr>
            <p:ph idx="1"/>
          </p:nvPr>
        </p:nvSpPr>
        <p:spPr/>
        <p:txBody>
          <a:bodyPr/>
          <a:lstStyle/>
          <a:p>
            <a:r>
              <a:rPr lang="pt-BR" dirty="0"/>
              <a:t>DEFINIÇÃO de biodisponibilidade segundo a US Food </a:t>
            </a:r>
            <a:r>
              <a:rPr lang="pt-BR" dirty="0" err="1"/>
              <a:t>and</a:t>
            </a:r>
            <a:r>
              <a:rPr lang="pt-BR" dirty="0"/>
              <a:t> </a:t>
            </a:r>
            <a:r>
              <a:rPr lang="pt-BR" dirty="0" err="1"/>
              <a:t>Drug</a:t>
            </a:r>
            <a:r>
              <a:rPr lang="pt-BR" dirty="0"/>
              <a:t> </a:t>
            </a:r>
            <a:r>
              <a:rPr lang="pt-BR" dirty="0" err="1"/>
              <a:t>Adminstration</a:t>
            </a:r>
            <a:r>
              <a:rPr lang="pt-BR" dirty="0"/>
              <a:t>: a velocidade e o </a:t>
            </a:r>
            <a:r>
              <a:rPr lang="pt-BR" dirty="0">
                <a:solidFill>
                  <a:srgbClr val="FF0000"/>
                </a:solidFill>
              </a:rPr>
              <a:t>grau com que a preparação terapêutica é absorvida </a:t>
            </a:r>
            <a:r>
              <a:rPr lang="pt-BR" dirty="0"/>
              <a:t>e torna-se disponível no local de ação do fármaco.</a:t>
            </a:r>
          </a:p>
        </p:txBody>
      </p:sp>
    </p:spTree>
    <p:extLst>
      <p:ext uri="{BB962C8B-B14F-4D97-AF65-F5344CB8AC3E}">
        <p14:creationId xmlns:p14="http://schemas.microsoft.com/office/powerpoint/2010/main" val="319099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000" dirty="0">
                <a:solidFill>
                  <a:prstClr val="black"/>
                </a:solidFill>
              </a:rPr>
              <a:t>FATORES QUE INFLUENCIAM NA BIODISPONIBILIDADE DAS DROGAS ADMINISTRADAS POR VIA ORAL</a:t>
            </a:r>
            <a:endParaRPr lang="pt-BR" dirty="0"/>
          </a:p>
        </p:txBody>
      </p:sp>
      <p:sp>
        <p:nvSpPr>
          <p:cNvPr id="3" name="Espaço Reservado para Conteúdo 2"/>
          <p:cNvSpPr>
            <a:spLocks noGrp="1"/>
          </p:cNvSpPr>
          <p:nvPr>
            <p:ph idx="1"/>
          </p:nvPr>
        </p:nvSpPr>
        <p:spPr/>
        <p:txBody>
          <a:bodyPr>
            <a:normAutofit/>
          </a:bodyPr>
          <a:lstStyle/>
          <a:p>
            <a:pPr>
              <a:buFontTx/>
              <a:buChar char="-"/>
            </a:pPr>
            <a:endParaRPr lang="pt-BR" dirty="0">
              <a:solidFill>
                <a:srgbClr val="000000"/>
              </a:solidFill>
            </a:endParaRPr>
          </a:p>
          <a:p>
            <a:pPr>
              <a:buFontTx/>
              <a:buChar char="-"/>
            </a:pPr>
            <a:r>
              <a:rPr lang="pt-BR" dirty="0">
                <a:solidFill>
                  <a:srgbClr val="000000"/>
                </a:solidFill>
              </a:rPr>
              <a:t>Efeito de primeira passagem</a:t>
            </a:r>
            <a:endParaRPr lang="pt-BR" dirty="0"/>
          </a:p>
          <a:p>
            <a:pPr>
              <a:buFontTx/>
              <a:buChar char="-"/>
            </a:pPr>
            <a:r>
              <a:rPr lang="pt-BR" dirty="0">
                <a:solidFill>
                  <a:srgbClr val="000000"/>
                </a:solidFill>
              </a:rPr>
              <a:t>Solubilidade da droga</a:t>
            </a:r>
            <a:endParaRPr lang="pt-BR" dirty="0"/>
          </a:p>
          <a:p>
            <a:pPr>
              <a:buFontTx/>
              <a:buChar char="-"/>
            </a:pPr>
            <a:r>
              <a:rPr lang="pt-BR" dirty="0">
                <a:solidFill>
                  <a:srgbClr val="000000"/>
                </a:solidFill>
              </a:rPr>
              <a:t>Instabilidade química</a:t>
            </a:r>
            <a:endParaRPr lang="pt-BR" dirty="0"/>
          </a:p>
          <a:p>
            <a:pPr>
              <a:buFontTx/>
              <a:buChar char="-"/>
            </a:pPr>
            <a:r>
              <a:rPr lang="pt-BR" dirty="0">
                <a:solidFill>
                  <a:srgbClr val="000000"/>
                </a:solidFill>
              </a:rPr>
              <a:t>Fórmula farmacêutica</a:t>
            </a:r>
            <a:endParaRPr lang="pt-BR" dirty="0"/>
          </a:p>
          <a:p>
            <a:pPr>
              <a:buFontTx/>
              <a:buChar char="-"/>
            </a:pPr>
            <a:r>
              <a:rPr lang="pt-BR" dirty="0">
                <a:solidFill>
                  <a:srgbClr val="000000"/>
                </a:solidFill>
              </a:rPr>
              <a:t>Características individuais do paciente</a:t>
            </a:r>
            <a:br>
              <a:rPr lang="pt-BR" sz="2000" dirty="0">
                <a:solidFill>
                  <a:srgbClr val="000000"/>
                </a:solidFill>
                <a:latin typeface="Open Sans"/>
              </a:rPr>
            </a:br>
            <a:br>
              <a:rPr lang="pt-BR" sz="2000" dirty="0">
                <a:solidFill>
                  <a:srgbClr val="000000"/>
                </a:solidFill>
                <a:latin typeface="Open Sans"/>
              </a:rPr>
            </a:br>
            <a:endParaRPr lang="pt-BR" sz="2000" dirty="0"/>
          </a:p>
        </p:txBody>
      </p:sp>
    </p:spTree>
    <p:extLst>
      <p:ext uri="{BB962C8B-B14F-4D97-AF65-F5344CB8AC3E}">
        <p14:creationId xmlns:p14="http://schemas.microsoft.com/office/powerpoint/2010/main" val="221517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FARMACODINÂMICA</a:t>
            </a:r>
          </a:p>
        </p:txBody>
      </p:sp>
      <p:sp>
        <p:nvSpPr>
          <p:cNvPr id="3" name="Espaço Reservado para Conteúdo 2"/>
          <p:cNvSpPr>
            <a:spLocks noGrp="1"/>
          </p:cNvSpPr>
          <p:nvPr>
            <p:ph idx="1"/>
          </p:nvPr>
        </p:nvSpPr>
        <p:spPr/>
        <p:txBody>
          <a:bodyPr/>
          <a:lstStyle/>
          <a:p>
            <a:r>
              <a:rPr lang="pt-BR" dirty="0"/>
              <a:t>Farmacodinâmica é o estudo dos mecanismos relacionados aos fármacos que produzem alterações bioquímicas ou fisiológicas no organismo.</a:t>
            </a:r>
          </a:p>
          <a:p>
            <a:r>
              <a:rPr lang="pt-BR" dirty="0"/>
              <a:t>A farmacodinâmica estuda a inter-relação da concentração de uma droga e a estrutura alvo, bem como o respectivo mecanismo de ação.</a:t>
            </a:r>
          </a:p>
        </p:txBody>
      </p:sp>
    </p:spTree>
    <p:extLst>
      <p:ext uri="{BB962C8B-B14F-4D97-AF65-F5344CB8AC3E}">
        <p14:creationId xmlns:p14="http://schemas.microsoft.com/office/powerpoint/2010/main" val="265312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PERCURSO DO FÁRMACO: EFEITO TERAPÊUTICO</a:t>
            </a: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sz="2000" dirty="0"/>
              <a:t>ADMINISTRAÇÃO</a:t>
            </a:r>
          </a:p>
          <a:p>
            <a:pPr marL="0" indent="0">
              <a:buNone/>
            </a:pPr>
            <a:r>
              <a:rPr lang="pt-BR" sz="2000" dirty="0"/>
              <a:t> </a:t>
            </a:r>
            <a:r>
              <a:rPr lang="pt-BR" sz="1400" dirty="0"/>
              <a:t>ORAL  IM SC              EV          </a:t>
            </a:r>
          </a:p>
          <a:p>
            <a:pPr marL="0" indent="0">
              <a:buNone/>
            </a:pPr>
            <a:r>
              <a:rPr lang="pt-BR" sz="2000" dirty="0"/>
              <a:t> ABSORÇÃO</a:t>
            </a:r>
          </a:p>
          <a:p>
            <a:pPr marL="0" indent="0">
              <a:buNone/>
            </a:pPr>
            <a:endParaRPr lang="pt-BR" sz="2000" dirty="0"/>
          </a:p>
          <a:p>
            <a:pPr marL="0" indent="0">
              <a:buNone/>
            </a:pPr>
            <a:endParaRPr lang="pt-BR" sz="2000" dirty="0"/>
          </a:p>
          <a:p>
            <a:pPr marL="0" indent="0">
              <a:buNone/>
            </a:pPr>
            <a:endParaRPr lang="pt-BR" sz="2000" dirty="0"/>
          </a:p>
          <a:p>
            <a:pPr marL="0" indent="0">
              <a:buNone/>
            </a:pPr>
            <a:endParaRPr lang="pt-BR" sz="2000" dirty="0"/>
          </a:p>
          <a:p>
            <a:pPr marL="0" indent="0">
              <a:buNone/>
            </a:pPr>
            <a:r>
              <a:rPr lang="pt-BR" sz="1400" dirty="0"/>
              <a:t>FÁRMACO NA CIRCULAÇÃO  SISTÊMICA                                  </a:t>
            </a:r>
            <a:r>
              <a:rPr lang="pt-BR" sz="1500" dirty="0"/>
              <a:t>DISTRIBUIÇÃO – BIOTRANSFORMAÇÃO - EXCREÇÃO </a:t>
            </a:r>
            <a:r>
              <a:rPr lang="pt-BR" sz="1400" dirty="0"/>
              <a:t> </a:t>
            </a:r>
          </a:p>
          <a:p>
            <a:pPr marL="0" indent="0">
              <a:buNone/>
            </a:pPr>
            <a:r>
              <a:rPr lang="pt-BR" sz="1400" dirty="0"/>
              <a:t>          </a:t>
            </a:r>
          </a:p>
          <a:p>
            <a:pPr marL="0" indent="0">
              <a:buNone/>
            </a:pPr>
            <a:endParaRPr lang="pt-BR" sz="1400" dirty="0"/>
          </a:p>
          <a:p>
            <a:pPr marL="0" indent="0">
              <a:buNone/>
            </a:pPr>
            <a:endParaRPr lang="pt-BR" sz="1400" dirty="0"/>
          </a:p>
          <a:p>
            <a:pPr marL="0" indent="0">
              <a:buNone/>
            </a:pPr>
            <a:r>
              <a:rPr lang="pt-BR" sz="1400" dirty="0"/>
              <a:t>FÁRMACO NO SÍTIO DE AÇÃO ( Locais onde as substâncias endógenas ou exógenas (fármacos) interagem para promover uma resposta fisiológica ou farmacológica).</a:t>
            </a:r>
          </a:p>
          <a:p>
            <a:pPr marL="0" indent="0">
              <a:buNone/>
            </a:pPr>
            <a:endParaRPr lang="pt-BR" sz="1400" dirty="0"/>
          </a:p>
          <a:p>
            <a:pPr marL="0" indent="0">
              <a:buNone/>
            </a:pPr>
            <a:endParaRPr lang="pt-BR" sz="1400" dirty="0"/>
          </a:p>
          <a:p>
            <a:pPr marL="0" indent="0">
              <a:buNone/>
            </a:pPr>
            <a:endParaRPr lang="pt-BR" sz="1400" dirty="0"/>
          </a:p>
          <a:p>
            <a:pPr marL="0" indent="0">
              <a:buNone/>
            </a:pPr>
            <a:r>
              <a:rPr lang="pt-BR" sz="1400" dirty="0"/>
              <a:t> EFEITO FARMACOLÓGICO                                   RESPOSTA CLÍNICA</a:t>
            </a:r>
          </a:p>
          <a:p>
            <a:pPr marL="0" indent="0">
              <a:buNone/>
            </a:pPr>
            <a:endParaRPr lang="pt-BR" sz="1400" dirty="0"/>
          </a:p>
          <a:p>
            <a:pPr marL="0" indent="0">
              <a:buNone/>
            </a:pPr>
            <a:r>
              <a:rPr lang="pt-BR" sz="1400" dirty="0"/>
              <a:t>                                                                                     </a:t>
            </a:r>
          </a:p>
        </p:txBody>
      </p:sp>
      <p:sp>
        <p:nvSpPr>
          <p:cNvPr id="5" name="Seta para baixo 4"/>
          <p:cNvSpPr/>
          <p:nvPr/>
        </p:nvSpPr>
        <p:spPr>
          <a:xfrm>
            <a:off x="1119335" y="2592502"/>
            <a:ext cx="24231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p:cNvSpPr/>
          <p:nvPr/>
        </p:nvSpPr>
        <p:spPr>
          <a:xfrm>
            <a:off x="3524736" y="3656409"/>
            <a:ext cx="70522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2793153" y="5396078"/>
            <a:ext cx="70522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2500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ct val="20000"/>
              </a:spcBef>
            </a:pPr>
            <a:br>
              <a:rPr lang="pt-BR" sz="3200" dirty="0">
                <a:solidFill>
                  <a:prstClr val="black"/>
                </a:solidFill>
                <a:ea typeface="+mn-ea"/>
                <a:cs typeface="+mn-cs"/>
              </a:rPr>
            </a:br>
            <a:r>
              <a:rPr lang="pt-BR" sz="3200" dirty="0">
                <a:solidFill>
                  <a:prstClr val="black"/>
                </a:solidFill>
                <a:ea typeface="+mn-ea"/>
                <a:cs typeface="+mn-cs"/>
              </a:rPr>
              <a:t>PRINCIPAIS ALVOS PARA AÇÃO DOS</a:t>
            </a:r>
            <a:br>
              <a:rPr lang="pt-BR" sz="3200" dirty="0">
                <a:solidFill>
                  <a:prstClr val="black"/>
                </a:solidFill>
                <a:ea typeface="+mn-ea"/>
                <a:cs typeface="+mn-cs"/>
              </a:rPr>
            </a:br>
            <a:r>
              <a:rPr lang="pt-BR" sz="3200" dirty="0">
                <a:solidFill>
                  <a:prstClr val="black"/>
                </a:solidFill>
                <a:ea typeface="+mn-ea"/>
                <a:cs typeface="+mn-cs"/>
              </a:rPr>
              <a:t>FÁRMACOS</a:t>
            </a:r>
            <a:br>
              <a:rPr lang="pt-BR" sz="3200" dirty="0">
                <a:solidFill>
                  <a:prstClr val="black"/>
                </a:solidFill>
                <a:ea typeface="+mn-ea"/>
                <a:cs typeface="+mn-cs"/>
              </a:rPr>
            </a:br>
            <a:endParaRPr lang="pt-BR" dirty="0"/>
          </a:p>
        </p:txBody>
      </p:sp>
      <p:sp>
        <p:nvSpPr>
          <p:cNvPr id="3" name="Espaço Reservado para Conteúdo 2"/>
          <p:cNvSpPr>
            <a:spLocks noGrp="1"/>
          </p:cNvSpPr>
          <p:nvPr>
            <p:ph idx="1"/>
          </p:nvPr>
        </p:nvSpPr>
        <p:spPr/>
        <p:txBody>
          <a:bodyPr>
            <a:normAutofit/>
          </a:bodyPr>
          <a:lstStyle/>
          <a:p>
            <a:pPr marL="0" indent="0">
              <a:buNone/>
            </a:pPr>
            <a:r>
              <a:rPr lang="pt-BR" dirty="0"/>
              <a:t>- Receptores </a:t>
            </a:r>
          </a:p>
          <a:p>
            <a:pPr marL="0" indent="0">
              <a:buNone/>
            </a:pPr>
            <a:r>
              <a:rPr lang="pt-BR" dirty="0"/>
              <a:t>- Canais Iônicos</a:t>
            </a:r>
          </a:p>
          <a:p>
            <a:pPr marL="0" indent="0">
              <a:buNone/>
            </a:pPr>
            <a:r>
              <a:rPr lang="pt-BR" dirty="0"/>
              <a:t>- Transportadores</a:t>
            </a:r>
          </a:p>
          <a:p>
            <a:pPr marL="0" indent="0">
              <a:buNone/>
            </a:pPr>
            <a:r>
              <a:rPr lang="pt-BR" dirty="0"/>
              <a:t>- Enzimas</a:t>
            </a:r>
          </a:p>
          <a:p>
            <a:pPr marL="0" indent="0">
              <a:buNone/>
            </a:pPr>
            <a:r>
              <a:rPr lang="pt-BR" dirty="0"/>
              <a:t>- Proteínas Estruturais</a:t>
            </a:r>
          </a:p>
          <a:p>
            <a:pPr marL="0" indent="0">
              <a:buNone/>
            </a:pPr>
            <a:endParaRPr lang="pt-BR" dirty="0"/>
          </a:p>
        </p:txBody>
      </p:sp>
    </p:spTree>
    <p:extLst>
      <p:ext uri="{BB962C8B-B14F-4D97-AF65-F5344CB8AC3E}">
        <p14:creationId xmlns:p14="http://schemas.microsoft.com/office/powerpoint/2010/main" val="47927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TIPOS DE RECEPTOR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624" y="2060848"/>
            <a:ext cx="4713287"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784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TIPOS DE RECEPTOR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1789113"/>
            <a:ext cx="565150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26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AÇÃO DOS FÁRMACOS</a:t>
            </a:r>
          </a:p>
        </p:txBody>
      </p:sp>
      <p:sp>
        <p:nvSpPr>
          <p:cNvPr id="3" name="Espaço Reservado para Conteúdo 2"/>
          <p:cNvSpPr>
            <a:spLocks noGrp="1"/>
          </p:cNvSpPr>
          <p:nvPr>
            <p:ph idx="1"/>
          </p:nvPr>
        </p:nvSpPr>
        <p:spPr/>
        <p:txBody>
          <a:bodyPr>
            <a:normAutofit/>
          </a:bodyPr>
          <a:lstStyle/>
          <a:p>
            <a:endParaRPr lang="pt-BR" sz="2000" dirty="0"/>
          </a:p>
          <a:p>
            <a:r>
              <a:rPr lang="pt-BR" sz="2000" dirty="0"/>
              <a:t>AGONISTAS -  Têm afinidade pelo receptor</a:t>
            </a:r>
          </a:p>
          <a:p>
            <a:pPr>
              <a:buFontTx/>
              <a:buChar char="-"/>
            </a:pPr>
            <a:r>
              <a:rPr lang="pt-BR" sz="2000" dirty="0"/>
              <a:t>Produzem efeito máximo</a:t>
            </a:r>
          </a:p>
          <a:p>
            <a:pPr>
              <a:buFontTx/>
              <a:buChar char="-"/>
            </a:pPr>
            <a:r>
              <a:rPr lang="pt-BR" sz="2000" dirty="0"/>
              <a:t>Atividade intrínseca : 100%</a:t>
            </a:r>
          </a:p>
          <a:p>
            <a:pPr marL="0" indent="0">
              <a:buNone/>
            </a:pPr>
            <a:endParaRPr lang="pt-BR" sz="2000" dirty="0"/>
          </a:p>
          <a:p>
            <a:pPr marL="0" indent="0">
              <a:buNone/>
            </a:pPr>
            <a:endParaRPr lang="pt-BR" sz="2000" dirty="0"/>
          </a:p>
          <a:p>
            <a:r>
              <a:rPr lang="pt-BR" sz="2000" dirty="0"/>
              <a:t>ANTAGONISTAS Têm afinidade pelo receptor</a:t>
            </a:r>
          </a:p>
          <a:p>
            <a:pPr marL="0" indent="0">
              <a:buNone/>
            </a:pPr>
            <a:r>
              <a:rPr lang="pt-BR" sz="2000" dirty="0"/>
              <a:t>-   Não produz resposta direta</a:t>
            </a:r>
          </a:p>
          <a:p>
            <a:pPr marL="0" indent="0">
              <a:buNone/>
            </a:pPr>
            <a:r>
              <a:rPr lang="pt-BR" sz="2000" dirty="0"/>
              <a:t>-   Atividade intrínseca = 0</a:t>
            </a:r>
          </a:p>
          <a:p>
            <a:endParaRPr lang="pt-BR" sz="2000" dirty="0"/>
          </a:p>
        </p:txBody>
      </p:sp>
    </p:spTree>
    <p:extLst>
      <p:ext uri="{BB962C8B-B14F-4D97-AF65-F5344CB8AC3E}">
        <p14:creationId xmlns:p14="http://schemas.microsoft.com/office/powerpoint/2010/main" val="2198159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AÇÃO DOS FÁRMACOS</a:t>
            </a:r>
          </a:p>
        </p:txBody>
      </p:sp>
      <p:sp>
        <p:nvSpPr>
          <p:cNvPr id="3" name="Espaço Reservado para Conteúdo 2"/>
          <p:cNvSpPr>
            <a:spLocks noGrp="1"/>
          </p:cNvSpPr>
          <p:nvPr>
            <p:ph idx="1"/>
          </p:nvPr>
        </p:nvSpPr>
        <p:spPr/>
        <p:txBody>
          <a:bodyPr/>
          <a:lstStyle/>
          <a:p>
            <a:pPr marL="0" indent="0">
              <a:buNone/>
            </a:pPr>
            <a:r>
              <a:rPr lang="pt-BR" dirty="0"/>
              <a:t>Para produzir efeito farmacológico o fármaco precisa ter duas características: </a:t>
            </a:r>
            <a:endParaRPr lang="pt-BR" sz="2800" dirty="0"/>
          </a:p>
          <a:p>
            <a:pPr marL="0" indent="0">
              <a:buNone/>
            </a:pPr>
            <a:endParaRPr lang="pt-BR" dirty="0"/>
          </a:p>
          <a:p>
            <a:pPr marL="0" indent="0">
              <a:buNone/>
            </a:pPr>
            <a:r>
              <a:rPr lang="pt-BR" dirty="0"/>
              <a:t>- Afinidade pelo receptor: </a:t>
            </a:r>
            <a:r>
              <a:rPr lang="pt-BR" dirty="0">
                <a:solidFill>
                  <a:srgbClr val="FF0000"/>
                </a:solidFill>
              </a:rPr>
              <a:t>Capacidade de se ligar </a:t>
            </a:r>
          </a:p>
          <a:p>
            <a:pPr marL="0" indent="0">
              <a:buNone/>
            </a:pPr>
            <a:endParaRPr lang="pt-BR" dirty="0"/>
          </a:p>
          <a:p>
            <a:pPr marL="0" indent="0">
              <a:buNone/>
            </a:pPr>
            <a:r>
              <a:rPr lang="pt-BR" dirty="0"/>
              <a:t>- Atividade Intrínseca: Depois de ligar, tem que ter </a:t>
            </a:r>
            <a:r>
              <a:rPr lang="pt-BR" dirty="0">
                <a:solidFill>
                  <a:srgbClr val="FF0000"/>
                </a:solidFill>
              </a:rPr>
              <a:t>capacidade de ativar</a:t>
            </a:r>
          </a:p>
        </p:txBody>
      </p:sp>
    </p:spTree>
    <p:extLst>
      <p:ext uri="{BB962C8B-B14F-4D97-AF65-F5344CB8AC3E}">
        <p14:creationId xmlns:p14="http://schemas.microsoft.com/office/powerpoint/2010/main" val="253197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AÇÃO DOS FÁRMACOS</a:t>
            </a:r>
          </a:p>
        </p:txBody>
      </p:sp>
      <p:sp>
        <p:nvSpPr>
          <p:cNvPr id="3" name="Espaço Reservado para Conteúdo 2"/>
          <p:cNvSpPr>
            <a:spLocks noGrp="1"/>
          </p:cNvSpPr>
          <p:nvPr>
            <p:ph idx="1"/>
          </p:nvPr>
        </p:nvSpPr>
        <p:spPr/>
        <p:txBody>
          <a:bodyPr/>
          <a:lstStyle/>
          <a:p>
            <a:r>
              <a:rPr lang="pt-BR" dirty="0"/>
              <a:t>EFEITO DESEJADO</a:t>
            </a:r>
          </a:p>
          <a:p>
            <a:pPr marL="0" indent="0">
              <a:buNone/>
            </a:pPr>
            <a:endParaRPr lang="pt-BR" dirty="0"/>
          </a:p>
          <a:p>
            <a:r>
              <a:rPr lang="pt-BR" dirty="0"/>
              <a:t>TOXICIDADE</a:t>
            </a:r>
          </a:p>
        </p:txBody>
      </p:sp>
    </p:spTree>
    <p:extLst>
      <p:ext uri="{BB962C8B-B14F-4D97-AF65-F5344CB8AC3E}">
        <p14:creationId xmlns:p14="http://schemas.microsoft.com/office/powerpoint/2010/main" val="327731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Administração de medicamentos</a:t>
            </a:r>
          </a:p>
        </p:txBody>
      </p:sp>
      <p:sp>
        <p:nvSpPr>
          <p:cNvPr id="3" name="Espaço Reservado para Conteúdo 2"/>
          <p:cNvSpPr>
            <a:spLocks noGrp="1"/>
          </p:cNvSpPr>
          <p:nvPr>
            <p:ph idx="1"/>
          </p:nvPr>
        </p:nvSpPr>
        <p:spPr/>
        <p:txBody>
          <a:bodyPr/>
          <a:lstStyle/>
          <a:p>
            <a:pPr marL="0" indent="0">
              <a:buNone/>
            </a:pPr>
            <a:r>
              <a:rPr lang="pt-BR" dirty="0"/>
              <a:t>Reflexão:</a:t>
            </a:r>
          </a:p>
        </p:txBody>
      </p:sp>
      <p:sp>
        <p:nvSpPr>
          <p:cNvPr id="4" name="Retângulo 3"/>
          <p:cNvSpPr/>
          <p:nvPr/>
        </p:nvSpPr>
        <p:spPr>
          <a:xfrm>
            <a:off x="2411760" y="2136339"/>
            <a:ext cx="4572000" cy="3416320"/>
          </a:xfrm>
          <a:prstGeom prst="rect">
            <a:avLst/>
          </a:prstGeom>
        </p:spPr>
        <p:txBody>
          <a:bodyPr>
            <a:spAutoFit/>
          </a:bodyPr>
          <a:lstStyle/>
          <a:p>
            <a:r>
              <a:rPr lang="pt-BR" sz="2400" dirty="0"/>
              <a:t>“Administrar medicamentos prescritos é um papel fundamental à maioria das equipes de enfermagem. </a:t>
            </a:r>
            <a:r>
              <a:rPr lang="pt-BR" sz="2400" dirty="0">
                <a:solidFill>
                  <a:srgbClr val="FF0000"/>
                </a:solidFill>
              </a:rPr>
              <a:t>Não é somente uma tarefa mecânica </a:t>
            </a:r>
            <a:r>
              <a:rPr lang="pt-BR" sz="2400" dirty="0"/>
              <a:t>a ser executada em complacência rígida com a prescrição médica. Requer pensamento e o exercício de juízo</a:t>
            </a:r>
          </a:p>
          <a:p>
            <a:r>
              <a:rPr lang="pt-BR" sz="2400" dirty="0"/>
              <a:t>profissional” UKCC; 1992.</a:t>
            </a:r>
          </a:p>
        </p:txBody>
      </p:sp>
    </p:spTree>
    <p:extLst>
      <p:ext uri="{BB962C8B-B14F-4D97-AF65-F5344CB8AC3E}">
        <p14:creationId xmlns:p14="http://schemas.microsoft.com/office/powerpoint/2010/main" val="2645013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INTERAÇÃO MEDICAMENTOSA</a:t>
            </a:r>
          </a:p>
        </p:txBody>
      </p:sp>
      <p:sp>
        <p:nvSpPr>
          <p:cNvPr id="3" name="Espaço Reservado para Conteúdo 2"/>
          <p:cNvSpPr>
            <a:spLocks noGrp="1"/>
          </p:cNvSpPr>
          <p:nvPr>
            <p:ph idx="1"/>
          </p:nvPr>
        </p:nvSpPr>
        <p:spPr/>
        <p:txBody>
          <a:bodyPr/>
          <a:lstStyle/>
          <a:p>
            <a:r>
              <a:rPr lang="pt-BR" dirty="0"/>
              <a:t>Chamamos de interação medicamentosa a interferência de um medicamento na ação, na absorção, no metabolismo ou na excreção de outra substância.</a:t>
            </a:r>
          </a:p>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284984"/>
            <a:ext cx="2691011"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216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TIPOS MAIS COMUNS DE INTERAÇÃO </a:t>
            </a:r>
          </a:p>
        </p:txBody>
      </p:sp>
      <p:sp>
        <p:nvSpPr>
          <p:cNvPr id="3" name="Espaço Reservado para Conteúdo 2"/>
          <p:cNvSpPr>
            <a:spLocks noGrp="1"/>
          </p:cNvSpPr>
          <p:nvPr>
            <p:ph idx="1"/>
          </p:nvPr>
        </p:nvSpPr>
        <p:spPr/>
        <p:txBody>
          <a:bodyPr>
            <a:normAutofit/>
          </a:bodyPr>
          <a:lstStyle/>
          <a:p>
            <a:pPr fontAlgn="base"/>
            <a:r>
              <a:rPr lang="pt-BR" sz="1800" dirty="0">
                <a:solidFill>
                  <a:srgbClr val="FF0000"/>
                </a:solidFill>
              </a:rPr>
              <a:t>Droga–droga</a:t>
            </a:r>
            <a:r>
              <a:rPr lang="pt-BR" sz="1800" dirty="0"/>
              <a:t>: ocorre entre dois medicamentos, como é o caso do uso concomitante de diuréticos com alguns anti-inflamatórios, que pode resultar numa menor eficácia do efeito da substância.</a:t>
            </a:r>
          </a:p>
          <a:p>
            <a:pPr fontAlgn="base"/>
            <a:r>
              <a:rPr lang="pt-BR" sz="1800" dirty="0">
                <a:solidFill>
                  <a:srgbClr val="FF0000"/>
                </a:solidFill>
              </a:rPr>
              <a:t>Droga–alimento</a:t>
            </a:r>
            <a:r>
              <a:rPr lang="pt-BR" sz="1800" dirty="0"/>
              <a:t>: existem medicamentos que devem ser ingeridos em jejum e outros em que é aconselhável fazer uso após as refeições. Isso pode ser explicado devido à interferência que os alimentos podem ter na absorção dos medicamentos. Alimentos com cálcio, por exemplo, não devem ser ingeridos antes ou junto com hormônios tiroidianos, pois estes podem não ser corretamente absorvidos, o que pode levar a uma diminuição na sua eficácia.</a:t>
            </a:r>
          </a:p>
          <a:p>
            <a:pPr fontAlgn="base"/>
            <a:r>
              <a:rPr lang="pt-BR" sz="1800" dirty="0">
                <a:solidFill>
                  <a:srgbClr val="FF0000"/>
                </a:solidFill>
              </a:rPr>
              <a:t>Droga–álcool</a:t>
            </a:r>
            <a:r>
              <a:rPr lang="pt-BR" sz="1800" dirty="0"/>
              <a:t>: as interações entre algumas substâncias com o álcool podem potencializar seus efeitos sobre a coordenação motora e a cognição e ainda seus efeitos sedativos, como é o caso do uso concomitante de álcool com indutores do sono e ansiolíticos.</a:t>
            </a:r>
          </a:p>
          <a:p>
            <a:pPr fontAlgn="base"/>
            <a:r>
              <a:rPr lang="pt-BR" sz="1800" dirty="0">
                <a:solidFill>
                  <a:srgbClr val="FF0000"/>
                </a:solidFill>
              </a:rPr>
              <a:t>Droga–exames laboratoriais: </a:t>
            </a:r>
            <a:r>
              <a:rPr lang="pt-BR" sz="1800" dirty="0"/>
              <a:t>alguns medicamentos podem interferir no resultado de exames laboratoriais.</a:t>
            </a:r>
          </a:p>
          <a:p>
            <a:endParaRPr lang="pt-BR" sz="1800" dirty="0"/>
          </a:p>
        </p:txBody>
      </p:sp>
    </p:spTree>
    <p:extLst>
      <p:ext uri="{BB962C8B-B14F-4D97-AF65-F5344CB8AC3E}">
        <p14:creationId xmlns:p14="http://schemas.microsoft.com/office/powerpoint/2010/main" val="2576406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Exemplos de interações entre alimentos e medicamentos</a:t>
            </a:r>
          </a:p>
        </p:txBody>
      </p:sp>
      <p:sp>
        <p:nvSpPr>
          <p:cNvPr id="3" name="Espaço Reservado para Conteúdo 2"/>
          <p:cNvSpPr>
            <a:spLocks noGrp="1"/>
          </p:cNvSpPr>
          <p:nvPr>
            <p:ph idx="1"/>
          </p:nvPr>
        </p:nvSpPr>
        <p:spPr/>
        <p:txBody>
          <a:bodyPr>
            <a:normAutofit/>
          </a:bodyPr>
          <a:lstStyle/>
          <a:p>
            <a:pPr algn="just"/>
            <a:r>
              <a:rPr lang="pt-BR" sz="1600" dirty="0">
                <a:solidFill>
                  <a:srgbClr val="000000"/>
                </a:solidFill>
              </a:rPr>
              <a:t>Medicamentos muito lipossolúveis, como </a:t>
            </a:r>
            <a:r>
              <a:rPr lang="pt-BR" sz="1600" dirty="0" err="1">
                <a:solidFill>
                  <a:srgbClr val="000000"/>
                </a:solidFill>
              </a:rPr>
              <a:t>Carbamazepina</a:t>
            </a:r>
            <a:r>
              <a:rPr lang="pt-BR" sz="1600" dirty="0">
                <a:solidFill>
                  <a:srgbClr val="000000"/>
                </a:solidFill>
              </a:rPr>
              <a:t>, </a:t>
            </a:r>
            <a:r>
              <a:rPr lang="pt-BR" sz="1600" dirty="0" err="1">
                <a:solidFill>
                  <a:srgbClr val="000000"/>
                </a:solidFill>
              </a:rPr>
              <a:t>Fenitoína</a:t>
            </a:r>
            <a:r>
              <a:rPr lang="pt-BR" sz="1600" dirty="0">
                <a:solidFill>
                  <a:srgbClr val="000000"/>
                </a:solidFill>
              </a:rPr>
              <a:t>, Griseofulvina, </a:t>
            </a:r>
            <a:r>
              <a:rPr lang="pt-BR" sz="1600" dirty="0" err="1">
                <a:solidFill>
                  <a:srgbClr val="000000"/>
                </a:solidFill>
              </a:rPr>
              <a:t>Nitrofurantoína</a:t>
            </a:r>
            <a:r>
              <a:rPr lang="pt-BR" sz="1600" dirty="0">
                <a:solidFill>
                  <a:srgbClr val="000000"/>
                </a:solidFill>
              </a:rPr>
              <a:t>, tem sua absorção aumentada com dietas </a:t>
            </a:r>
            <a:r>
              <a:rPr lang="pt-BR" sz="1600" dirty="0" err="1">
                <a:solidFill>
                  <a:srgbClr val="000000"/>
                </a:solidFill>
              </a:rPr>
              <a:t>hiperlipídicas</a:t>
            </a:r>
            <a:r>
              <a:rPr lang="pt-BR" sz="1600" dirty="0">
                <a:solidFill>
                  <a:srgbClr val="000000"/>
                </a:solidFill>
              </a:rPr>
              <a:t>. Pois aumenta a excreção de sais biliares, a formação de micélios e a solubilização. </a:t>
            </a:r>
            <a:br>
              <a:rPr lang="pt-BR" sz="1600" dirty="0">
                <a:solidFill>
                  <a:srgbClr val="000000"/>
                </a:solidFill>
              </a:rPr>
            </a:br>
            <a:br>
              <a:rPr lang="pt-BR" sz="1600" dirty="0">
                <a:solidFill>
                  <a:srgbClr val="000000"/>
                </a:solidFill>
              </a:rPr>
            </a:br>
            <a:r>
              <a:rPr lang="pt-BR" sz="1600" dirty="0">
                <a:solidFill>
                  <a:srgbClr val="000000"/>
                </a:solidFill>
              </a:rPr>
              <a:t>Medicamentos de difícil absorção gastrointestinal ou instáveis em meio ácido devem ser administrados longe das refeições. </a:t>
            </a:r>
            <a:br>
              <a:rPr lang="pt-BR" sz="1600" dirty="0">
                <a:solidFill>
                  <a:srgbClr val="000000"/>
                </a:solidFill>
              </a:rPr>
            </a:br>
            <a:br>
              <a:rPr lang="pt-BR" sz="1600" dirty="0">
                <a:solidFill>
                  <a:srgbClr val="000000"/>
                </a:solidFill>
              </a:rPr>
            </a:br>
            <a:r>
              <a:rPr lang="pt-BR" sz="1600" dirty="0">
                <a:solidFill>
                  <a:srgbClr val="000000"/>
                </a:solidFill>
              </a:rPr>
              <a:t>Os medicamentos que causam efeitos irritativos sobre a mucosa gastrointestinal com os </a:t>
            </a:r>
            <a:r>
              <a:rPr lang="pt-BR" sz="1600" dirty="0" err="1">
                <a:solidFill>
                  <a:srgbClr val="000000"/>
                </a:solidFill>
              </a:rPr>
              <a:t>Antiinflamatórios</a:t>
            </a:r>
            <a:r>
              <a:rPr lang="pt-BR" sz="1600" dirty="0">
                <a:solidFill>
                  <a:srgbClr val="000000"/>
                </a:solidFill>
              </a:rPr>
              <a:t> não </a:t>
            </a:r>
            <a:r>
              <a:rPr lang="pt-BR" sz="1600" dirty="0" err="1">
                <a:solidFill>
                  <a:srgbClr val="000000"/>
                </a:solidFill>
              </a:rPr>
              <a:t>esteróides</a:t>
            </a:r>
            <a:r>
              <a:rPr lang="pt-BR" sz="1600" dirty="0">
                <a:solidFill>
                  <a:srgbClr val="000000"/>
                </a:solidFill>
              </a:rPr>
              <a:t> (AINE) devem ser administrados junto com as refeições. </a:t>
            </a:r>
            <a:br>
              <a:rPr lang="pt-BR" sz="1600" dirty="0">
                <a:solidFill>
                  <a:srgbClr val="000000"/>
                </a:solidFill>
              </a:rPr>
            </a:br>
            <a:br>
              <a:rPr lang="pt-BR" sz="1600" dirty="0">
                <a:solidFill>
                  <a:srgbClr val="000000"/>
                </a:solidFill>
              </a:rPr>
            </a:br>
            <a:r>
              <a:rPr lang="pt-BR" sz="1600" dirty="0">
                <a:solidFill>
                  <a:srgbClr val="000000"/>
                </a:solidFill>
              </a:rPr>
              <a:t>A ingestão de alimentos com o propranolol reduz o efeito de primeira passagem e aumenta a sua biodisponibilidade.</a:t>
            </a:r>
          </a:p>
        </p:txBody>
      </p:sp>
    </p:spTree>
    <p:extLst>
      <p:ext uri="{BB962C8B-B14F-4D97-AF65-F5344CB8AC3E}">
        <p14:creationId xmlns:p14="http://schemas.microsoft.com/office/powerpoint/2010/main" val="3887610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31E19-DA57-9FD9-50E0-A2C7FE885981}"/>
              </a:ext>
            </a:extLst>
          </p:cNvPr>
          <p:cNvSpPr>
            <a:spLocks noGrp="1"/>
          </p:cNvSpPr>
          <p:nvPr>
            <p:ph type="title"/>
          </p:nvPr>
        </p:nvSpPr>
        <p:spPr/>
        <p:txBody>
          <a:bodyPr/>
          <a:lstStyle/>
          <a:p>
            <a:r>
              <a:rPr lang="pt-BR" dirty="0"/>
              <a:t>ATENTAR PARA OS 9 CERTOS</a:t>
            </a:r>
          </a:p>
        </p:txBody>
      </p:sp>
      <p:sp>
        <p:nvSpPr>
          <p:cNvPr id="3" name="Espaço Reservado para Conteúdo 2">
            <a:extLst>
              <a:ext uri="{FF2B5EF4-FFF2-40B4-BE49-F238E27FC236}">
                <a16:creationId xmlns:a16="http://schemas.microsoft.com/office/drawing/2014/main" id="{7E3414A6-AC2C-FB9D-4AB9-38D42690B417}"/>
              </a:ext>
            </a:extLst>
          </p:cNvPr>
          <p:cNvSpPr>
            <a:spLocks noGrp="1"/>
          </p:cNvSpPr>
          <p:nvPr>
            <p:ph idx="1"/>
          </p:nvPr>
        </p:nvSpPr>
        <p:spPr/>
        <p:txBody>
          <a:bodyPr>
            <a:normAutofit/>
          </a:bodyPr>
          <a:lstStyle/>
          <a:p>
            <a:r>
              <a:rPr lang="pt-BR" sz="2400" dirty="0"/>
              <a:t>1 – Paciente certo;</a:t>
            </a:r>
          </a:p>
          <a:p>
            <a:r>
              <a:rPr lang="pt-BR" sz="2400" dirty="0"/>
              <a:t>2 – Medicação certa;</a:t>
            </a:r>
          </a:p>
          <a:p>
            <a:r>
              <a:rPr lang="pt-BR" sz="2400" dirty="0"/>
              <a:t>3 – Dosagem certa;</a:t>
            </a:r>
          </a:p>
          <a:p>
            <a:r>
              <a:rPr lang="pt-BR" sz="2400" dirty="0"/>
              <a:t>4 – Via certa;</a:t>
            </a:r>
          </a:p>
          <a:p>
            <a:r>
              <a:rPr lang="pt-BR" sz="2400" dirty="0"/>
              <a:t>5 – Horário certo;</a:t>
            </a:r>
          </a:p>
          <a:p>
            <a:r>
              <a:rPr lang="pt-BR" sz="2400" dirty="0"/>
              <a:t>6 – Registro certo;</a:t>
            </a:r>
          </a:p>
          <a:p>
            <a:r>
              <a:rPr lang="pt-BR" sz="2400" dirty="0"/>
              <a:t>7  – Abordagem certa;</a:t>
            </a:r>
          </a:p>
          <a:p>
            <a:r>
              <a:rPr lang="pt-BR" sz="2400" dirty="0"/>
              <a:t>8 – Forma farmacêutica certa;</a:t>
            </a:r>
          </a:p>
          <a:p>
            <a:r>
              <a:rPr lang="pt-BR" sz="2400" dirty="0"/>
              <a:t>9 </a:t>
            </a:r>
            <a:r>
              <a:rPr lang="pt-BR" sz="2400"/>
              <a:t>– Monitoramento </a:t>
            </a:r>
            <a:r>
              <a:rPr lang="pt-BR" sz="2400" dirty="0"/>
              <a:t>certo.</a:t>
            </a:r>
          </a:p>
          <a:p>
            <a:endParaRPr lang="pt-BR" sz="2400" dirty="0"/>
          </a:p>
        </p:txBody>
      </p:sp>
    </p:spTree>
    <p:extLst>
      <p:ext uri="{BB962C8B-B14F-4D97-AF65-F5344CB8AC3E}">
        <p14:creationId xmlns:p14="http://schemas.microsoft.com/office/powerpoint/2010/main" val="379075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Cuidados de enfermagem na AM</a:t>
            </a:r>
          </a:p>
        </p:txBody>
      </p:sp>
      <p:sp>
        <p:nvSpPr>
          <p:cNvPr id="3" name="Espaço Reservado para Conteúdo 2"/>
          <p:cNvSpPr>
            <a:spLocks noGrp="1"/>
          </p:cNvSpPr>
          <p:nvPr>
            <p:ph idx="1"/>
          </p:nvPr>
        </p:nvSpPr>
        <p:spPr/>
        <p:txBody>
          <a:bodyPr>
            <a:normAutofit lnSpcReduction="10000"/>
          </a:bodyPr>
          <a:lstStyle/>
          <a:p>
            <a:r>
              <a:rPr lang="pt-BR" dirty="0"/>
              <a:t>Lavar as mãos antes e após o preparo e AM;</a:t>
            </a:r>
          </a:p>
          <a:p>
            <a:r>
              <a:rPr lang="pt-BR" dirty="0"/>
              <a:t>Preparar o medicamento em ambiente com boa iluminação;</a:t>
            </a:r>
          </a:p>
          <a:p>
            <a:r>
              <a:rPr lang="pt-BR" dirty="0"/>
              <a:t>Evitar distração, diminuindo o risco de erro;</a:t>
            </a:r>
          </a:p>
          <a:p>
            <a:r>
              <a:rPr lang="pt-BR" dirty="0"/>
              <a:t>Realizar o preparo somente quando tiver certeza do medicamento prescrito, dose, e via de administração;</a:t>
            </a:r>
          </a:p>
          <a:p>
            <a:r>
              <a:rPr lang="pt-BR" dirty="0"/>
              <a:t>Verificar o período de validade e alterações no seu aspecto;</a:t>
            </a:r>
          </a:p>
          <a:p>
            <a:pPr marL="0" indent="0">
              <a:buNone/>
            </a:pPr>
            <a:endParaRPr lang="pt-BR" dirty="0"/>
          </a:p>
        </p:txBody>
      </p:sp>
    </p:spTree>
    <p:extLst>
      <p:ext uri="{BB962C8B-B14F-4D97-AF65-F5344CB8AC3E}">
        <p14:creationId xmlns:p14="http://schemas.microsoft.com/office/powerpoint/2010/main" val="2848003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Cuidado de enfermagem na AM</a:t>
            </a:r>
          </a:p>
        </p:txBody>
      </p:sp>
      <p:sp>
        <p:nvSpPr>
          <p:cNvPr id="3" name="Espaço Reservado para Conteúdo 2"/>
          <p:cNvSpPr>
            <a:spLocks noGrp="1"/>
          </p:cNvSpPr>
          <p:nvPr>
            <p:ph idx="1"/>
          </p:nvPr>
        </p:nvSpPr>
        <p:spPr/>
        <p:txBody>
          <a:bodyPr>
            <a:normAutofit lnSpcReduction="10000"/>
          </a:bodyPr>
          <a:lstStyle/>
          <a:p>
            <a:r>
              <a:rPr lang="pt-BR" dirty="0"/>
              <a:t>Observar no preparo de medicamentos a dose correta, técnica asséptica e diluição;</a:t>
            </a:r>
          </a:p>
          <a:p>
            <a:r>
              <a:rPr lang="pt-BR" dirty="0"/>
              <a:t>Desinfetar toda a ampola com algodão embebido em álcool 70% e, no caso de frasco-ampola, levantar a tampa metálica e desinfetar a borracha;</a:t>
            </a:r>
          </a:p>
          <a:p>
            <a:r>
              <a:rPr lang="pt-BR" dirty="0"/>
              <a:t>Identificar o medicamento preparado com nome do paciente, número do leito, nome do medicamento, via de administração e horário.  </a:t>
            </a:r>
          </a:p>
        </p:txBody>
      </p:sp>
    </p:spTree>
    <p:extLst>
      <p:ext uri="{BB962C8B-B14F-4D97-AF65-F5344CB8AC3E}">
        <p14:creationId xmlns:p14="http://schemas.microsoft.com/office/powerpoint/2010/main" val="1450469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Cuidados de enfermagem na AM</a:t>
            </a:r>
          </a:p>
        </p:txBody>
      </p:sp>
      <p:sp>
        <p:nvSpPr>
          <p:cNvPr id="3" name="Espaço Reservado para Conteúdo 2"/>
          <p:cNvSpPr>
            <a:spLocks noGrp="1"/>
          </p:cNvSpPr>
          <p:nvPr>
            <p:ph idx="1"/>
          </p:nvPr>
        </p:nvSpPr>
        <p:spPr/>
        <p:txBody>
          <a:bodyPr/>
          <a:lstStyle/>
          <a:p>
            <a:r>
              <a:rPr lang="pt-BR" dirty="0"/>
              <a:t>Quando da preparação de medicamentos para mais de um paciente, é conveniente organizar a bandeja dispondo-os na sequência de administração.</a:t>
            </a:r>
          </a:p>
          <a:p>
            <a:r>
              <a:rPr lang="pt-BR" dirty="0"/>
              <a:t>Todo medicamento administrado dever ser registrado e rubricado na prescrição.</a:t>
            </a:r>
          </a:p>
        </p:txBody>
      </p:sp>
    </p:spTree>
    <p:extLst>
      <p:ext uri="{BB962C8B-B14F-4D97-AF65-F5344CB8AC3E}">
        <p14:creationId xmlns:p14="http://schemas.microsoft.com/office/powerpoint/2010/main" val="616107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980FA-2417-1981-95B3-86037BB11E73}"/>
              </a:ext>
            </a:extLst>
          </p:cNvPr>
          <p:cNvSpPr>
            <a:spLocks noGrp="1"/>
          </p:cNvSpPr>
          <p:nvPr>
            <p:ph type="title"/>
          </p:nvPr>
        </p:nvSpPr>
        <p:spPr/>
        <p:txBody>
          <a:bodyPr/>
          <a:lstStyle/>
          <a:p>
            <a:r>
              <a:rPr lang="pt-BR" dirty="0"/>
              <a:t>Cuidado de enfermagem na AM</a:t>
            </a:r>
          </a:p>
        </p:txBody>
      </p:sp>
      <p:pic>
        <p:nvPicPr>
          <p:cNvPr id="1026" name="Picture 2">
            <a:extLst>
              <a:ext uri="{FF2B5EF4-FFF2-40B4-BE49-F238E27FC236}">
                <a16:creationId xmlns:a16="http://schemas.microsoft.com/office/drawing/2014/main" id="{1C800A2C-95BD-C150-1045-2ED3EB21EB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9224" y="1600200"/>
            <a:ext cx="678555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188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A2087A-9A28-36A7-4B42-14874C834E93}"/>
              </a:ext>
            </a:extLst>
          </p:cNvPr>
          <p:cNvSpPr>
            <a:spLocks noGrp="1"/>
          </p:cNvSpPr>
          <p:nvPr>
            <p:ph type="title"/>
          </p:nvPr>
        </p:nvSpPr>
        <p:spPr/>
        <p:txBody>
          <a:bodyPr/>
          <a:lstStyle/>
          <a:p>
            <a:r>
              <a:rPr lang="pt-BR" dirty="0"/>
              <a:t>Cuidado de enfermagem na AM</a:t>
            </a:r>
          </a:p>
        </p:txBody>
      </p:sp>
      <p:pic>
        <p:nvPicPr>
          <p:cNvPr id="2050" name="Picture 2" descr="Brunninha teve noite estável em UTI de Recife">
            <a:extLst>
              <a:ext uri="{FF2B5EF4-FFF2-40B4-BE49-F238E27FC236}">
                <a16:creationId xmlns:a16="http://schemas.microsoft.com/office/drawing/2014/main" id="{45B6C886-2B52-EC56-5EE8-F0E5DEFA47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4136" y="1600200"/>
            <a:ext cx="753572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692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D40A1E-DCB4-39A3-D697-727BB581B9DD}"/>
              </a:ext>
            </a:extLst>
          </p:cNvPr>
          <p:cNvSpPr>
            <a:spLocks noGrp="1"/>
          </p:cNvSpPr>
          <p:nvPr>
            <p:ph type="title"/>
          </p:nvPr>
        </p:nvSpPr>
        <p:spPr/>
        <p:txBody>
          <a:bodyPr/>
          <a:lstStyle/>
          <a:p>
            <a:r>
              <a:rPr lang="pt-BR" dirty="0"/>
              <a:t>Cuidado de enfermagem na AM</a:t>
            </a:r>
          </a:p>
        </p:txBody>
      </p:sp>
      <p:pic>
        <p:nvPicPr>
          <p:cNvPr id="3076" name="Picture 4" descr="Orientações para uso de medicamentos via sonda” - Prodiet Medical Nutrition">
            <a:extLst>
              <a:ext uri="{FF2B5EF4-FFF2-40B4-BE49-F238E27FC236}">
                <a16:creationId xmlns:a16="http://schemas.microsoft.com/office/drawing/2014/main" id="{5EC2B9FE-43D3-CE92-2760-7652BAC588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3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Administração de medicamentos</a:t>
            </a:r>
          </a:p>
        </p:txBody>
      </p:sp>
      <p:sp>
        <p:nvSpPr>
          <p:cNvPr id="3" name="Espaço Reservado para Conteúdo 2"/>
          <p:cNvSpPr>
            <a:spLocks noGrp="1"/>
          </p:cNvSpPr>
          <p:nvPr>
            <p:ph idx="1"/>
          </p:nvPr>
        </p:nvSpPr>
        <p:spPr/>
        <p:txBody>
          <a:bodyPr>
            <a:normAutofit/>
          </a:bodyPr>
          <a:lstStyle/>
          <a:p>
            <a:pPr marL="0" indent="0">
              <a:buNone/>
            </a:pPr>
            <a:r>
              <a:rPr lang="pt-BR" dirty="0"/>
              <a:t>A AM em enfermagem é respaldada legalmente pela </a:t>
            </a:r>
            <a:r>
              <a:rPr lang="pt-BR" dirty="0">
                <a:solidFill>
                  <a:srgbClr val="FF0000"/>
                </a:solidFill>
              </a:rPr>
              <a:t>lei do Exercício Profissional da Enfermagem </a:t>
            </a:r>
            <a:r>
              <a:rPr lang="pt-BR" dirty="0"/>
              <a:t>(Lei nº7.498, de 25 de junho de 1986) cabendo a todos os profissionais conhecerem as leis que regem a profissão, e cumprir com o dever, garantindo a promoção da saúde ao paciente com seriedade e competência profissional.</a:t>
            </a:r>
          </a:p>
        </p:txBody>
      </p:sp>
    </p:spTree>
    <p:extLst>
      <p:ext uri="{BB962C8B-B14F-4D97-AF65-F5344CB8AC3E}">
        <p14:creationId xmlns:p14="http://schemas.microsoft.com/office/powerpoint/2010/main" val="1891726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8DB42-DC61-4B8A-8B0B-6027590DB59A}"/>
              </a:ext>
            </a:extLst>
          </p:cNvPr>
          <p:cNvSpPr>
            <a:spLocks noGrp="1"/>
          </p:cNvSpPr>
          <p:nvPr>
            <p:ph type="title"/>
          </p:nvPr>
        </p:nvSpPr>
        <p:spPr/>
        <p:txBody>
          <a:bodyPr/>
          <a:lstStyle/>
          <a:p>
            <a:r>
              <a:rPr lang="pt-BR" dirty="0"/>
              <a:t>Cuidado de enfermagem na AM</a:t>
            </a:r>
          </a:p>
        </p:txBody>
      </p:sp>
      <p:pic>
        <p:nvPicPr>
          <p:cNvPr id="4" name="Espaço Reservado para Conteúdo 3">
            <a:extLst>
              <a:ext uri="{FF2B5EF4-FFF2-40B4-BE49-F238E27FC236}">
                <a16:creationId xmlns:a16="http://schemas.microsoft.com/office/drawing/2014/main" id="{F31B1CC6-1FD7-7C1E-37FC-8C781A64EE79}"/>
              </a:ext>
            </a:extLst>
          </p:cNvPr>
          <p:cNvPicPr>
            <a:picLocks noGrp="1" noChangeAspect="1"/>
          </p:cNvPicPr>
          <p:nvPr>
            <p:ph idx="1"/>
          </p:nvPr>
        </p:nvPicPr>
        <p:blipFill>
          <a:blip r:embed="rId2"/>
          <a:stretch>
            <a:fillRect/>
          </a:stretch>
        </p:blipFill>
        <p:spPr>
          <a:xfrm>
            <a:off x="1179224" y="1600200"/>
            <a:ext cx="6785551" cy="4525963"/>
          </a:xfrm>
          <a:prstGeom prst="rect">
            <a:avLst/>
          </a:prstGeom>
        </p:spPr>
      </p:pic>
    </p:spTree>
    <p:extLst>
      <p:ext uri="{BB962C8B-B14F-4D97-AF65-F5344CB8AC3E}">
        <p14:creationId xmlns:p14="http://schemas.microsoft.com/office/powerpoint/2010/main" val="3494925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B96A0-96A3-AD18-0F4E-4AC9517A03FB}"/>
              </a:ext>
            </a:extLst>
          </p:cNvPr>
          <p:cNvSpPr>
            <a:spLocks noGrp="1"/>
          </p:cNvSpPr>
          <p:nvPr>
            <p:ph type="title"/>
          </p:nvPr>
        </p:nvSpPr>
        <p:spPr/>
        <p:txBody>
          <a:bodyPr/>
          <a:lstStyle/>
          <a:p>
            <a:r>
              <a:rPr lang="pt-BR" dirty="0"/>
              <a:t>Cuidado de enfermagem na AM</a:t>
            </a:r>
          </a:p>
        </p:txBody>
      </p:sp>
      <p:pic>
        <p:nvPicPr>
          <p:cNvPr id="4" name="Espaço Reservado para Conteúdo 3">
            <a:extLst>
              <a:ext uri="{FF2B5EF4-FFF2-40B4-BE49-F238E27FC236}">
                <a16:creationId xmlns:a16="http://schemas.microsoft.com/office/drawing/2014/main" id="{B90A60F1-57B1-CCE3-8838-FB10164D8769}"/>
              </a:ext>
            </a:extLst>
          </p:cNvPr>
          <p:cNvPicPr>
            <a:picLocks noGrp="1" noChangeAspect="1"/>
          </p:cNvPicPr>
          <p:nvPr>
            <p:ph idx="1"/>
          </p:nvPr>
        </p:nvPicPr>
        <p:blipFill>
          <a:blip r:embed="rId2"/>
          <a:stretch>
            <a:fillRect/>
          </a:stretch>
        </p:blipFill>
        <p:spPr>
          <a:xfrm>
            <a:off x="457200" y="1628800"/>
            <a:ext cx="8229600" cy="4465320"/>
          </a:xfrm>
          <a:prstGeom prst="rect">
            <a:avLst/>
          </a:prstGeom>
        </p:spPr>
      </p:pic>
    </p:spTree>
    <p:extLst>
      <p:ext uri="{BB962C8B-B14F-4D97-AF65-F5344CB8AC3E}">
        <p14:creationId xmlns:p14="http://schemas.microsoft.com/office/powerpoint/2010/main" val="3586687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98ADD-6B08-F326-EEBB-D22DC2BAE502}"/>
              </a:ext>
            </a:extLst>
          </p:cNvPr>
          <p:cNvSpPr>
            <a:spLocks noGrp="1"/>
          </p:cNvSpPr>
          <p:nvPr>
            <p:ph type="title"/>
          </p:nvPr>
        </p:nvSpPr>
        <p:spPr/>
        <p:txBody>
          <a:bodyPr/>
          <a:lstStyle/>
          <a:p>
            <a:r>
              <a:rPr lang="pt-BR" dirty="0"/>
              <a:t>Cuidado de enfermagem na AM</a:t>
            </a:r>
          </a:p>
        </p:txBody>
      </p:sp>
      <p:pic>
        <p:nvPicPr>
          <p:cNvPr id="4" name="Espaço Reservado para Conteúdo 3">
            <a:extLst>
              <a:ext uri="{FF2B5EF4-FFF2-40B4-BE49-F238E27FC236}">
                <a16:creationId xmlns:a16="http://schemas.microsoft.com/office/drawing/2014/main" id="{E300424C-EB95-4FD2-B400-7101583E7BB2}"/>
              </a:ext>
            </a:extLst>
          </p:cNvPr>
          <p:cNvPicPr>
            <a:picLocks noGrp="1" noChangeAspect="1"/>
          </p:cNvPicPr>
          <p:nvPr>
            <p:ph idx="1"/>
          </p:nvPr>
        </p:nvPicPr>
        <p:blipFill>
          <a:blip r:embed="rId2"/>
          <a:stretch>
            <a:fillRect/>
          </a:stretch>
        </p:blipFill>
        <p:spPr>
          <a:xfrm>
            <a:off x="1979712" y="2060848"/>
            <a:ext cx="4968552" cy="3528391"/>
          </a:xfrm>
          <a:prstGeom prst="rect">
            <a:avLst/>
          </a:prstGeom>
        </p:spPr>
      </p:pic>
    </p:spTree>
    <p:extLst>
      <p:ext uri="{BB962C8B-B14F-4D97-AF65-F5344CB8AC3E}">
        <p14:creationId xmlns:p14="http://schemas.microsoft.com/office/powerpoint/2010/main" val="2886117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03B1C-D7CB-C493-EC9A-0111A27CF6FA}"/>
              </a:ext>
            </a:extLst>
          </p:cNvPr>
          <p:cNvSpPr>
            <a:spLocks noGrp="1"/>
          </p:cNvSpPr>
          <p:nvPr>
            <p:ph type="title"/>
          </p:nvPr>
        </p:nvSpPr>
        <p:spPr/>
        <p:txBody>
          <a:bodyPr/>
          <a:lstStyle/>
          <a:p>
            <a:r>
              <a:rPr lang="pt-BR" dirty="0"/>
              <a:t>Cuidado de enfermagem na AM</a:t>
            </a:r>
          </a:p>
        </p:txBody>
      </p:sp>
      <p:pic>
        <p:nvPicPr>
          <p:cNvPr id="4" name="Espaço Reservado para Conteúdo 3">
            <a:extLst>
              <a:ext uri="{FF2B5EF4-FFF2-40B4-BE49-F238E27FC236}">
                <a16:creationId xmlns:a16="http://schemas.microsoft.com/office/drawing/2014/main" id="{90731A19-F1CD-4ED8-7FC5-F14372DD455B}"/>
              </a:ext>
            </a:extLst>
          </p:cNvPr>
          <p:cNvPicPr>
            <a:picLocks noGrp="1" noChangeAspect="1"/>
          </p:cNvPicPr>
          <p:nvPr>
            <p:ph idx="1"/>
          </p:nvPr>
        </p:nvPicPr>
        <p:blipFill>
          <a:blip r:embed="rId2"/>
          <a:stretch>
            <a:fillRect/>
          </a:stretch>
        </p:blipFill>
        <p:spPr>
          <a:xfrm>
            <a:off x="2051720" y="2060848"/>
            <a:ext cx="5112568" cy="3744416"/>
          </a:xfrm>
          <a:prstGeom prst="rect">
            <a:avLst/>
          </a:prstGeom>
        </p:spPr>
      </p:pic>
    </p:spTree>
    <p:extLst>
      <p:ext uri="{BB962C8B-B14F-4D97-AF65-F5344CB8AC3E}">
        <p14:creationId xmlns:p14="http://schemas.microsoft.com/office/powerpoint/2010/main" val="1847406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28031D-CF0F-966E-600D-265BF2CCAB1D}"/>
              </a:ext>
            </a:extLst>
          </p:cNvPr>
          <p:cNvSpPr>
            <a:spLocks noGrp="1"/>
          </p:cNvSpPr>
          <p:nvPr>
            <p:ph type="title"/>
          </p:nvPr>
        </p:nvSpPr>
        <p:spPr/>
        <p:txBody>
          <a:bodyPr/>
          <a:lstStyle/>
          <a:p>
            <a:r>
              <a:rPr lang="pt-BR" dirty="0"/>
              <a:t>Cuidado de enfermagem na AM</a:t>
            </a:r>
          </a:p>
        </p:txBody>
      </p:sp>
      <p:pic>
        <p:nvPicPr>
          <p:cNvPr id="4" name="Espaço Reservado para Conteúdo 3">
            <a:extLst>
              <a:ext uri="{FF2B5EF4-FFF2-40B4-BE49-F238E27FC236}">
                <a16:creationId xmlns:a16="http://schemas.microsoft.com/office/drawing/2014/main" id="{DD5A7A59-C887-2411-0B8B-EECD28821397}"/>
              </a:ext>
            </a:extLst>
          </p:cNvPr>
          <p:cNvPicPr>
            <a:picLocks noGrp="1" noChangeAspect="1"/>
          </p:cNvPicPr>
          <p:nvPr>
            <p:ph idx="1"/>
          </p:nvPr>
        </p:nvPicPr>
        <p:blipFill>
          <a:blip r:embed="rId2"/>
          <a:stretch>
            <a:fillRect/>
          </a:stretch>
        </p:blipFill>
        <p:spPr>
          <a:xfrm>
            <a:off x="1691680" y="1844824"/>
            <a:ext cx="5760640" cy="4104455"/>
          </a:xfrm>
          <a:prstGeom prst="rect">
            <a:avLst/>
          </a:prstGeom>
        </p:spPr>
      </p:pic>
    </p:spTree>
    <p:extLst>
      <p:ext uri="{BB962C8B-B14F-4D97-AF65-F5344CB8AC3E}">
        <p14:creationId xmlns:p14="http://schemas.microsoft.com/office/powerpoint/2010/main" val="2929691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75B2D9-7A67-BAFA-0D4C-B64709F17BAA}"/>
              </a:ext>
            </a:extLst>
          </p:cNvPr>
          <p:cNvSpPr>
            <a:spLocks noGrp="1"/>
          </p:cNvSpPr>
          <p:nvPr>
            <p:ph type="title"/>
          </p:nvPr>
        </p:nvSpPr>
        <p:spPr/>
        <p:txBody>
          <a:bodyPr/>
          <a:lstStyle/>
          <a:p>
            <a:r>
              <a:rPr lang="pt-BR" dirty="0"/>
              <a:t>Cuidado de enfermagem na AM</a:t>
            </a:r>
          </a:p>
        </p:txBody>
      </p:sp>
      <p:pic>
        <p:nvPicPr>
          <p:cNvPr id="4" name="Espaço Reservado para Conteúdo 3">
            <a:extLst>
              <a:ext uri="{FF2B5EF4-FFF2-40B4-BE49-F238E27FC236}">
                <a16:creationId xmlns:a16="http://schemas.microsoft.com/office/drawing/2014/main" id="{E5B66AB2-1F85-6AA5-C5C7-4A02578D26F7}"/>
              </a:ext>
            </a:extLst>
          </p:cNvPr>
          <p:cNvPicPr>
            <a:picLocks noGrp="1" noChangeAspect="1"/>
          </p:cNvPicPr>
          <p:nvPr>
            <p:ph idx="1"/>
          </p:nvPr>
        </p:nvPicPr>
        <p:blipFill>
          <a:blip r:embed="rId2"/>
          <a:stretch>
            <a:fillRect/>
          </a:stretch>
        </p:blipFill>
        <p:spPr>
          <a:xfrm>
            <a:off x="973719" y="1600200"/>
            <a:ext cx="7196562" cy="4525963"/>
          </a:xfrm>
          <a:prstGeom prst="rect">
            <a:avLst/>
          </a:prstGeom>
        </p:spPr>
      </p:pic>
    </p:spTree>
    <p:extLst>
      <p:ext uri="{BB962C8B-B14F-4D97-AF65-F5344CB8AC3E}">
        <p14:creationId xmlns:p14="http://schemas.microsoft.com/office/powerpoint/2010/main" val="3509440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0A4C51C-BC16-C39F-DDE1-30A25CB5F327}"/>
              </a:ext>
            </a:extLst>
          </p:cNvPr>
          <p:cNvPicPr>
            <a:picLocks noChangeAspect="1"/>
          </p:cNvPicPr>
          <p:nvPr/>
        </p:nvPicPr>
        <p:blipFill>
          <a:blip r:embed="rId2"/>
          <a:stretch>
            <a:fillRect/>
          </a:stretch>
        </p:blipFill>
        <p:spPr>
          <a:xfrm>
            <a:off x="935421" y="1310456"/>
            <a:ext cx="7273158" cy="4237087"/>
          </a:xfrm>
          <a:prstGeom prst="rect">
            <a:avLst/>
          </a:prstGeom>
        </p:spPr>
      </p:pic>
    </p:spTree>
    <p:extLst>
      <p:ext uri="{BB962C8B-B14F-4D97-AF65-F5344CB8AC3E}">
        <p14:creationId xmlns:p14="http://schemas.microsoft.com/office/powerpoint/2010/main" val="186463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t>BIBLIOGRAFIAS</a:t>
            </a:r>
          </a:p>
        </p:txBody>
      </p:sp>
      <p:sp>
        <p:nvSpPr>
          <p:cNvPr id="3" name="Espaço Reservado para Conteúdo 2"/>
          <p:cNvSpPr>
            <a:spLocks noGrp="1"/>
          </p:cNvSpPr>
          <p:nvPr>
            <p:ph idx="1"/>
          </p:nvPr>
        </p:nvSpPr>
        <p:spPr/>
        <p:txBody>
          <a:bodyPr/>
          <a:lstStyle/>
          <a:p>
            <a:pPr lvl="0"/>
            <a:r>
              <a:rPr lang="pt-BR" sz="1600" dirty="0">
                <a:solidFill>
                  <a:srgbClr val="000000"/>
                </a:solidFill>
              </a:rPr>
              <a:t>Fonte: PORTAL EDUCAÇÃO - Cursos Online : Mais de 1000 cursos online com certificado </a:t>
            </a:r>
            <a:br>
              <a:rPr lang="pt-BR" sz="1600" dirty="0">
                <a:solidFill>
                  <a:srgbClr val="000000"/>
                </a:solidFill>
              </a:rPr>
            </a:br>
            <a:r>
              <a:rPr lang="pt-BR" sz="1600" dirty="0">
                <a:solidFill>
                  <a:srgbClr val="003399"/>
                </a:solidFill>
                <a:hlinkClick r:id="rId2"/>
              </a:rPr>
              <a:t>http://www.portaleducacao.com.br/farmacia/artigos/317/interacoes-de-medicamentos-com-alimentos#ixzz3gG0H7j2R</a:t>
            </a:r>
            <a:endParaRPr lang="pt-BR" sz="1600" dirty="0">
              <a:solidFill>
                <a:srgbClr val="003399"/>
              </a:solidFill>
            </a:endParaRPr>
          </a:p>
          <a:p>
            <a:pPr marL="0" lvl="0" indent="0">
              <a:buNone/>
            </a:pPr>
            <a:endParaRPr lang="pt-BR" sz="1600" dirty="0">
              <a:solidFill>
                <a:prstClr val="black"/>
              </a:solidFill>
            </a:endParaRPr>
          </a:p>
          <a:p>
            <a:pPr lvl="0"/>
            <a:r>
              <a:rPr lang="pt-BR" sz="1600" dirty="0" err="1">
                <a:solidFill>
                  <a:prstClr val="black"/>
                </a:solidFill>
              </a:rPr>
              <a:t>Mozachi</a:t>
            </a:r>
            <a:r>
              <a:rPr lang="pt-BR" sz="1600" dirty="0">
                <a:solidFill>
                  <a:prstClr val="black"/>
                </a:solidFill>
              </a:rPr>
              <a:t>, Nelson: O HOSPITAL : manual do ambiente hospitalar. 3.ed. Curitiba, 2009.</a:t>
            </a:r>
          </a:p>
          <a:p>
            <a:pPr marL="0" lvl="0" indent="0">
              <a:buNone/>
            </a:pPr>
            <a:endParaRPr lang="pt-BR" sz="1600" dirty="0">
              <a:solidFill>
                <a:prstClr val="black"/>
              </a:solidFill>
            </a:endParaRPr>
          </a:p>
          <a:p>
            <a:pPr lvl="0"/>
            <a:r>
              <a:rPr lang="pt-BR" sz="1600" dirty="0" err="1">
                <a:solidFill>
                  <a:prstClr val="black"/>
                </a:solidFill>
              </a:rPr>
              <a:t>Schellack</a:t>
            </a:r>
            <a:r>
              <a:rPr lang="pt-BR" sz="1600" dirty="0">
                <a:solidFill>
                  <a:prstClr val="black"/>
                </a:solidFill>
              </a:rPr>
              <a:t>, Gustav: farmacologia na prática da área de saúde;  versão brasileira: Patrícia Domingues Guerra - São Paulo – SP - : </a:t>
            </a:r>
            <a:r>
              <a:rPr lang="pt-BR" sz="1600" dirty="0" err="1">
                <a:solidFill>
                  <a:prstClr val="black"/>
                </a:solidFill>
              </a:rPr>
              <a:t>ed</a:t>
            </a:r>
            <a:r>
              <a:rPr lang="pt-BR" sz="1600" dirty="0">
                <a:solidFill>
                  <a:prstClr val="black"/>
                </a:solidFill>
              </a:rPr>
              <a:t> Fundamento Educacional, 2005.</a:t>
            </a:r>
          </a:p>
          <a:p>
            <a:pPr marL="0" lvl="0" indent="0">
              <a:buNone/>
            </a:pPr>
            <a:endParaRPr lang="pt-BR" sz="1600" dirty="0">
              <a:solidFill>
                <a:prstClr val="black"/>
              </a:solidFill>
            </a:endParaRPr>
          </a:p>
          <a:p>
            <a:pPr lvl="0"/>
            <a:r>
              <a:rPr lang="pt-BR" sz="1600" dirty="0">
                <a:solidFill>
                  <a:prstClr val="black"/>
                </a:solidFill>
              </a:rPr>
              <a:t>Farmacologia H.P.  </a:t>
            </a:r>
            <a:r>
              <a:rPr lang="pt-BR" sz="1600" dirty="0" err="1">
                <a:solidFill>
                  <a:prstClr val="black"/>
                </a:solidFill>
              </a:rPr>
              <a:t>Rang</a:t>
            </a:r>
            <a:r>
              <a:rPr lang="pt-BR" sz="1600" dirty="0">
                <a:solidFill>
                  <a:prstClr val="black"/>
                </a:solidFill>
              </a:rPr>
              <a:t> ... (et al); tradutores: Patrícia </a:t>
            </a:r>
            <a:r>
              <a:rPr lang="pt-BR" sz="1600" dirty="0" err="1">
                <a:solidFill>
                  <a:prstClr val="black"/>
                </a:solidFill>
              </a:rPr>
              <a:t>Lydie</a:t>
            </a:r>
            <a:r>
              <a:rPr lang="pt-BR" sz="1600" dirty="0">
                <a:solidFill>
                  <a:prstClr val="black"/>
                </a:solidFill>
              </a:rPr>
              <a:t> </a:t>
            </a:r>
            <a:r>
              <a:rPr lang="pt-BR" sz="1600" dirty="0" err="1">
                <a:solidFill>
                  <a:prstClr val="black"/>
                </a:solidFill>
              </a:rPr>
              <a:t>Voeux</a:t>
            </a:r>
            <a:r>
              <a:rPr lang="pt-BR" sz="1600" dirty="0">
                <a:solidFill>
                  <a:prstClr val="black"/>
                </a:solidFill>
              </a:rPr>
              <a:t>, </a:t>
            </a:r>
            <a:r>
              <a:rPr lang="pt-BR" sz="1600" dirty="0" err="1">
                <a:solidFill>
                  <a:prstClr val="black"/>
                </a:solidFill>
              </a:rPr>
              <a:t>Antonio</a:t>
            </a:r>
            <a:r>
              <a:rPr lang="pt-BR" sz="1600" dirty="0">
                <a:solidFill>
                  <a:prstClr val="black"/>
                </a:solidFill>
              </a:rPr>
              <a:t>  José Magalhães da Silva Moreira – ed. Rio de Janeiro:  </a:t>
            </a:r>
            <a:r>
              <a:rPr lang="pt-BR" sz="1600" dirty="0" err="1">
                <a:solidFill>
                  <a:prstClr val="black"/>
                </a:solidFill>
              </a:rPr>
              <a:t>Elsevier</a:t>
            </a:r>
            <a:r>
              <a:rPr lang="pt-BR" sz="1600" dirty="0">
                <a:solidFill>
                  <a:prstClr val="black"/>
                </a:solidFill>
              </a:rPr>
              <a:t>, 2004. </a:t>
            </a:r>
          </a:p>
          <a:p>
            <a:pPr lvl="0"/>
            <a:r>
              <a:rPr lang="pt-BR" sz="1600" dirty="0">
                <a:solidFill>
                  <a:prstClr val="black"/>
                </a:solidFill>
                <a:hlinkClick r:id="rId3"/>
              </a:rPr>
              <a:t>https://www.google.com.br/search?q=imagens+de+receptores+-ozachi</a:t>
            </a:r>
            <a:r>
              <a:rPr lang="pt-BR" sz="1600" dirty="0">
                <a:solidFill>
                  <a:prstClr val="black"/>
                </a:solidFill>
              </a:rPr>
              <a:t>, </a:t>
            </a:r>
            <a:r>
              <a:rPr lang="pt-BR" sz="1600" dirty="0" err="1">
                <a:solidFill>
                  <a:prstClr val="black"/>
                </a:solidFill>
              </a:rPr>
              <a:t>farmacologia&amp;biw</a:t>
            </a:r>
            <a:r>
              <a:rPr lang="pt-BR" sz="1600" dirty="0">
                <a:solidFill>
                  <a:prstClr val="black"/>
                </a:solidFill>
              </a:rPr>
              <a:t>=1024&amp;bih=667&amp;tbm=</a:t>
            </a:r>
            <a:r>
              <a:rPr lang="pt-BR" sz="1600" dirty="0" err="1">
                <a:solidFill>
                  <a:prstClr val="black"/>
                </a:solidFill>
              </a:rPr>
              <a:t>isch&amp;imgil</a:t>
            </a:r>
            <a:r>
              <a:rPr lang="pt-BR" sz="1600" dirty="0">
                <a:solidFill>
                  <a:prstClr val="black"/>
                </a:solidFill>
              </a:rPr>
              <a:t>=vbqSl3I74NK8xM%253A%253BL5nLZ6Dc4mWnRM%253Bhttp%25253A%25252F%25252Fneuroinformacao.blogspot.com%25252F2012%25252F10%25252Fpequeno-dicionario-de-termos-medicos_</a:t>
            </a:r>
          </a:p>
          <a:p>
            <a:pPr lvl="0"/>
            <a:r>
              <a:rPr lang="pt-BR" sz="1600" dirty="0" err="1">
                <a:solidFill>
                  <a:prstClr val="black"/>
                </a:solidFill>
              </a:rPr>
              <a:t>Mozachi</a:t>
            </a:r>
            <a:r>
              <a:rPr lang="pt-BR" sz="1600" dirty="0">
                <a:solidFill>
                  <a:prstClr val="black"/>
                </a:solidFill>
              </a:rPr>
              <a:t> Nelson. O hospital: manual do ambiente hospitalar. 3. ed. Curitiba – 2009.</a:t>
            </a:r>
          </a:p>
          <a:p>
            <a:endParaRPr lang="pt-BR" dirty="0"/>
          </a:p>
        </p:txBody>
      </p:sp>
    </p:spTree>
    <p:extLst>
      <p:ext uri="{BB962C8B-B14F-4D97-AF65-F5344CB8AC3E}">
        <p14:creationId xmlns:p14="http://schemas.microsoft.com/office/powerpoint/2010/main" val="4276941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890666"/>
          </a:xfrm>
        </p:spPr>
        <p:txBody>
          <a:bodyPr>
            <a:noAutofit/>
          </a:bodyPr>
          <a:lstStyle/>
          <a:p>
            <a:r>
              <a:rPr lang="pt-BR" sz="6000" dirty="0"/>
              <a:t>Uma boa e santa enfermagem para todos</a:t>
            </a:r>
          </a:p>
        </p:txBody>
      </p:sp>
    </p:spTree>
    <p:extLst>
      <p:ext uri="{BB962C8B-B14F-4D97-AF65-F5344CB8AC3E}">
        <p14:creationId xmlns:p14="http://schemas.microsoft.com/office/powerpoint/2010/main" val="3995700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02634"/>
          </a:xfrm>
        </p:spPr>
        <p:txBody>
          <a:bodyPr>
            <a:noAutofit/>
          </a:bodyPr>
          <a:lstStyle/>
          <a:p>
            <a:r>
              <a:rPr lang="pt-BR" sz="9600" dirty="0"/>
              <a:t>OBRIGADO</a:t>
            </a:r>
          </a:p>
        </p:txBody>
      </p:sp>
    </p:spTree>
    <p:extLst>
      <p:ext uri="{BB962C8B-B14F-4D97-AF65-F5344CB8AC3E}">
        <p14:creationId xmlns:p14="http://schemas.microsoft.com/office/powerpoint/2010/main" val="93895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Capítulo III DAS RESPONSABILIDADES</a:t>
            </a:r>
          </a:p>
        </p:txBody>
      </p:sp>
      <p:sp>
        <p:nvSpPr>
          <p:cNvPr id="3" name="Espaço Reservado para Conteúdo 2"/>
          <p:cNvSpPr>
            <a:spLocks noGrp="1"/>
          </p:cNvSpPr>
          <p:nvPr>
            <p:ph idx="1"/>
          </p:nvPr>
        </p:nvSpPr>
        <p:spPr/>
        <p:txBody>
          <a:bodyPr>
            <a:normAutofit/>
          </a:bodyPr>
          <a:lstStyle/>
          <a:p>
            <a:r>
              <a:rPr lang="pt-BR" sz="2000" dirty="0"/>
              <a:t>Art. 16 – Assegurar ao cliente uma assistência de enfermagem livre de danos decorrentes de imperícia, imprudência e negligência.</a:t>
            </a:r>
          </a:p>
        </p:txBody>
      </p:sp>
      <p:sp>
        <p:nvSpPr>
          <p:cNvPr id="4" name="Retângulo 3"/>
          <p:cNvSpPr/>
          <p:nvPr/>
        </p:nvSpPr>
        <p:spPr>
          <a:xfrm>
            <a:off x="769965" y="2276872"/>
            <a:ext cx="7848872" cy="4247317"/>
          </a:xfrm>
          <a:prstGeom prst="rect">
            <a:avLst/>
          </a:prstGeom>
        </p:spPr>
        <p:txBody>
          <a:bodyPr wrap="square">
            <a:spAutoFit/>
          </a:bodyPr>
          <a:lstStyle/>
          <a:p>
            <a:r>
              <a:rPr lang="pt-BR" dirty="0"/>
              <a:t>As ações dos profissionais devem ser pautadas em extrema responsabilidade para eliminar falhas, das quais, por essas ações danosas, são passíveis de responder juridicamente aos termos de elemento de culpa, a saber: imperícia, negligência ou imprudência.</a:t>
            </a:r>
          </a:p>
          <a:p>
            <a:r>
              <a:rPr lang="pt-BR" b="1" dirty="0"/>
              <a:t>Imperícia</a:t>
            </a:r>
            <a:r>
              <a:rPr lang="pt-BR" dirty="0"/>
              <a:t>(Moraes,1991), é um ato incompetente por falta de habilidade técnica, desconhecimento técnico; falta de conhecimento no exercício de sua profissão.</a:t>
            </a:r>
            <a:r>
              <a:rPr lang="pt-BR" b="1" dirty="0"/>
              <a:t> </a:t>
            </a:r>
          </a:p>
          <a:p>
            <a:r>
              <a:rPr lang="pt-BR" dirty="0">
                <a:solidFill>
                  <a:srgbClr val="FF0000"/>
                </a:solidFill>
              </a:rPr>
              <a:t>NÃO SABE FAZER</a:t>
            </a:r>
          </a:p>
          <a:p>
            <a:r>
              <a:rPr lang="pt-BR" b="1" dirty="0"/>
              <a:t>Imprudência </a:t>
            </a:r>
            <a:r>
              <a:rPr lang="pt-BR" dirty="0"/>
              <a:t>significa uma ação sem cuidado necessário(Noronha, 1990). É um atuar de maneira precipitada, insensata impulsiva.</a:t>
            </a:r>
          </a:p>
          <a:p>
            <a:r>
              <a:rPr lang="pt-BR" dirty="0">
                <a:solidFill>
                  <a:srgbClr val="FF0000"/>
                </a:solidFill>
              </a:rPr>
              <a:t>SABE FAZER, MAS NÃO FAZ CERTO</a:t>
            </a:r>
          </a:p>
          <a:p>
            <a:r>
              <a:rPr lang="pt-BR" b="1" dirty="0"/>
              <a:t>Negligência </a:t>
            </a:r>
            <a:r>
              <a:rPr lang="pt-BR" dirty="0"/>
              <a:t>é definida Como a falta de diligência incluindo desleixo, preguiça, indolência e descuido, podendo resultar da falta de observação dos deveres que as condutas exigem, caracterizando-se por inércia, inação, desatenção, passividade, sendo </a:t>
            </a:r>
            <a:r>
              <a:rPr lang="pt-BR" dirty="0">
                <a:solidFill>
                  <a:schemeClr val="tx2"/>
                </a:solidFill>
              </a:rPr>
              <a:t>sempre de caráter omisso</a:t>
            </a:r>
            <a:r>
              <a:rPr lang="pt-BR" dirty="0"/>
              <a:t>(Noronha1990, França, 1994 ).</a:t>
            </a:r>
          </a:p>
          <a:p>
            <a:r>
              <a:rPr lang="pt-BR" dirty="0">
                <a:solidFill>
                  <a:srgbClr val="FF0000"/>
                </a:solidFill>
              </a:rPr>
              <a:t>SABE FAZER, MAS NÃO FAZ</a:t>
            </a:r>
          </a:p>
        </p:txBody>
      </p:sp>
    </p:spTree>
    <p:extLst>
      <p:ext uri="{BB962C8B-B14F-4D97-AF65-F5344CB8AC3E}">
        <p14:creationId xmlns:p14="http://schemas.microsoft.com/office/powerpoint/2010/main" val="116912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Capítulo IV dos Deveres</a:t>
            </a:r>
          </a:p>
        </p:txBody>
      </p:sp>
      <p:sp>
        <p:nvSpPr>
          <p:cNvPr id="3" name="Espaço Reservado para Conteúdo 2"/>
          <p:cNvSpPr>
            <a:spLocks noGrp="1"/>
          </p:cNvSpPr>
          <p:nvPr>
            <p:ph idx="1"/>
          </p:nvPr>
        </p:nvSpPr>
        <p:spPr/>
        <p:txBody>
          <a:bodyPr/>
          <a:lstStyle/>
          <a:p>
            <a:r>
              <a:rPr lang="pt-BR" dirty="0"/>
              <a:t>Art. 28 – respeitar o natural pudor, a privacidade e a intimidade do paciente.</a:t>
            </a:r>
          </a:p>
        </p:txBody>
      </p:sp>
    </p:spTree>
    <p:extLst>
      <p:ext uri="{BB962C8B-B14F-4D97-AF65-F5344CB8AC3E}">
        <p14:creationId xmlns:p14="http://schemas.microsoft.com/office/powerpoint/2010/main" val="143423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Capítulo V das proibições</a:t>
            </a:r>
          </a:p>
        </p:txBody>
      </p:sp>
      <p:sp>
        <p:nvSpPr>
          <p:cNvPr id="3" name="Espaço Reservado para Conteúdo 2"/>
          <p:cNvSpPr>
            <a:spLocks noGrp="1"/>
          </p:cNvSpPr>
          <p:nvPr>
            <p:ph idx="1"/>
          </p:nvPr>
        </p:nvSpPr>
        <p:spPr/>
        <p:txBody>
          <a:bodyPr/>
          <a:lstStyle/>
          <a:p>
            <a:r>
              <a:rPr lang="pt-BR" dirty="0"/>
              <a:t>Art.42 – negar assistência de enfermagem em caso de urgência ou emergência.</a:t>
            </a:r>
          </a:p>
          <a:p>
            <a:r>
              <a:rPr lang="pt-BR" dirty="0"/>
              <a:t>Art. 47 –</a:t>
            </a:r>
            <a:r>
              <a:rPr lang="pt-BR" dirty="0">
                <a:solidFill>
                  <a:srgbClr val="FF0000"/>
                </a:solidFill>
              </a:rPr>
              <a:t> administrar medicamentos sem certificar-se da natureza das drogas que o compõem e da existência de risco para o paciente.</a:t>
            </a:r>
          </a:p>
          <a:p>
            <a:r>
              <a:rPr lang="pt-BR" dirty="0"/>
              <a:t>Art. 50 – executar prescrições terapêuticas quando contrária à segurança do paciente.</a:t>
            </a:r>
          </a:p>
          <a:p>
            <a:endParaRPr lang="pt-BR" dirty="0"/>
          </a:p>
        </p:txBody>
      </p:sp>
    </p:spTree>
    <p:extLst>
      <p:ext uri="{BB962C8B-B14F-4D97-AF65-F5344CB8AC3E}">
        <p14:creationId xmlns:p14="http://schemas.microsoft.com/office/powerpoint/2010/main" val="429010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Resolução COFEN nº 225/2000</a:t>
            </a:r>
          </a:p>
        </p:txBody>
      </p:sp>
      <p:sp>
        <p:nvSpPr>
          <p:cNvPr id="3" name="Espaço Reservado para Conteúdo 2"/>
          <p:cNvSpPr>
            <a:spLocks noGrp="1"/>
          </p:cNvSpPr>
          <p:nvPr>
            <p:ph idx="1"/>
          </p:nvPr>
        </p:nvSpPr>
        <p:spPr/>
        <p:txBody>
          <a:bodyPr/>
          <a:lstStyle/>
          <a:p>
            <a:r>
              <a:rPr lang="pt-BR" dirty="0"/>
              <a:t>Art. 1º – É vedado ao profissional de Enfermagem aceitar, praticar, cumprir ou executar prescrições medicamentosas/terapêuticas, oriundas de qualquer profissional da área de saúde, através de rádio, telefonia ou meios eletrônicos, onde </a:t>
            </a:r>
            <a:r>
              <a:rPr lang="pt-BR" dirty="0">
                <a:solidFill>
                  <a:srgbClr val="FF0000"/>
                </a:solidFill>
              </a:rPr>
              <a:t>não conste a assinatura </a:t>
            </a:r>
            <a:r>
              <a:rPr lang="pt-BR" dirty="0"/>
              <a:t>dos mesmos.</a:t>
            </a:r>
          </a:p>
        </p:txBody>
      </p:sp>
    </p:spTree>
    <p:extLst>
      <p:ext uri="{BB962C8B-B14F-4D97-AF65-F5344CB8AC3E}">
        <p14:creationId xmlns:p14="http://schemas.microsoft.com/office/powerpoint/2010/main" val="253886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Resolução COFEN nº 225/2000 </a:t>
            </a:r>
          </a:p>
        </p:txBody>
      </p:sp>
      <p:sp>
        <p:nvSpPr>
          <p:cNvPr id="3" name="Espaço Reservado para Conteúdo 2"/>
          <p:cNvSpPr>
            <a:spLocks noGrp="1"/>
          </p:cNvSpPr>
          <p:nvPr>
            <p:ph idx="1"/>
          </p:nvPr>
        </p:nvSpPr>
        <p:spPr/>
        <p:txBody>
          <a:bodyPr>
            <a:normAutofit fontScale="92500"/>
          </a:bodyPr>
          <a:lstStyle/>
          <a:p>
            <a:r>
              <a:rPr lang="pt-BR" dirty="0"/>
              <a:t>Art. 2º - </a:t>
            </a:r>
            <a:r>
              <a:rPr lang="pt-BR" dirty="0">
                <a:solidFill>
                  <a:srgbClr val="FF0000"/>
                </a:solidFill>
              </a:rPr>
              <a:t>não se aplica ao artigo anterior às situações de urgência</a:t>
            </a:r>
            <a:r>
              <a:rPr lang="pt-BR" dirty="0"/>
              <a:t>, na qual, efetivamente, haja iminente e grave risco de morte do paciente.</a:t>
            </a:r>
          </a:p>
          <a:p>
            <a:r>
              <a:rPr lang="pt-BR" dirty="0"/>
              <a:t>Art. 3º - ocorrendo o previsto no artigo 2º, obrigatoriamente deverá o  Profissional de enfermagem, elaborar relatório circunstanciado e minucioso, onde deve constar todos os aspectos que envolvem a situação de urgência, que levou a praticar o ato vedado pelo art. 1º.</a:t>
            </a:r>
          </a:p>
        </p:txBody>
      </p:sp>
    </p:spTree>
    <p:extLst>
      <p:ext uri="{BB962C8B-B14F-4D97-AF65-F5344CB8AC3E}">
        <p14:creationId xmlns:p14="http://schemas.microsoft.com/office/powerpoint/2010/main" val="142927986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2348</Words>
  <Application>Microsoft Office PowerPoint</Application>
  <PresentationFormat>Apresentação na tela (4:3)</PresentationFormat>
  <Paragraphs>197</Paragraphs>
  <Slides>49</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49</vt:i4>
      </vt:variant>
    </vt:vector>
  </HeadingPairs>
  <TitlesOfParts>
    <vt:vector size="54" baseType="lpstr">
      <vt:lpstr>Arial</vt:lpstr>
      <vt:lpstr>Calibri</vt:lpstr>
      <vt:lpstr>Open Sans</vt:lpstr>
      <vt:lpstr>Wingdings</vt:lpstr>
      <vt:lpstr>Tema do Office</vt:lpstr>
      <vt:lpstr>Administração de medicamentos</vt:lpstr>
      <vt:lpstr>Aspectos legais na AM pela enfermagem</vt:lpstr>
      <vt:lpstr>Administração de medicamentos</vt:lpstr>
      <vt:lpstr>Administração de medicamentos</vt:lpstr>
      <vt:lpstr>Capítulo III DAS RESPONSABILIDADES</vt:lpstr>
      <vt:lpstr>Capítulo IV dos Deveres</vt:lpstr>
      <vt:lpstr>Capítulo V das proibições</vt:lpstr>
      <vt:lpstr>Resolução COFEN nº 225/2000</vt:lpstr>
      <vt:lpstr>Resolução COFEN nº 225/2000 </vt:lpstr>
      <vt:lpstr>Resolução COFEN nº 281/2003 Dispõe sobre a repetição/cumprimento da prescrição medicamentosa por profissional da área de saúde.</vt:lpstr>
      <vt:lpstr>CONCEITOS</vt:lpstr>
      <vt:lpstr>AÇÃO BIOLÓGICA</vt:lpstr>
      <vt:lpstr>AÇÃO BIOLÓGICA DOS FÁRMACOS</vt:lpstr>
      <vt:lpstr>FARMACOCINÉTICA</vt:lpstr>
      <vt:lpstr>ABSORÇÃO</vt:lpstr>
      <vt:lpstr>DISTRIBUIÇÃO DAS DROGAS </vt:lpstr>
      <vt:lpstr>BIOTRANSFORMAÇÃO DAS DROGAS</vt:lpstr>
      <vt:lpstr>FATORES QUE AFETAM O METABOLISMO DOS FÁRMACOS </vt:lpstr>
      <vt:lpstr>EXCREÇÃO DAS DROGAS</vt:lpstr>
      <vt:lpstr>BIODISPONIBILIDADE</vt:lpstr>
      <vt:lpstr>FATORES QUE INFLUENCIAM NA BIODISPONIBILIDADE DAS DROGAS ADMINISTRADAS POR VIA ORAL</vt:lpstr>
      <vt:lpstr>FARMACODINÂMICA</vt:lpstr>
      <vt:lpstr>PERCURSO DO FÁRMACO: EFEITO TERAPÊUTICO</vt:lpstr>
      <vt:lpstr> PRINCIPAIS ALVOS PARA AÇÃO DOS FÁRMACOS </vt:lpstr>
      <vt:lpstr>TIPOS DE RECEPTOR</vt:lpstr>
      <vt:lpstr>TIPOS DE RECEPTOR</vt:lpstr>
      <vt:lpstr>AÇÃO DOS FÁRMACOS</vt:lpstr>
      <vt:lpstr>AÇÃO DOS FÁRMACOS</vt:lpstr>
      <vt:lpstr>AÇÃO DOS FÁRMACOS</vt:lpstr>
      <vt:lpstr>INTERAÇÃO MEDICAMENTOSA</vt:lpstr>
      <vt:lpstr>TIPOS MAIS COMUNS DE INTERAÇÃO </vt:lpstr>
      <vt:lpstr>Exemplos de interações entre alimentos e medicamentos</vt:lpstr>
      <vt:lpstr>ATENTAR PARA OS 9 CERTOS</vt:lpstr>
      <vt:lpstr>Cuidados de enfermagem na AM</vt:lpstr>
      <vt:lpstr>Cuidado de enfermagem na AM</vt:lpstr>
      <vt:lpstr>Cuidados de enfermagem na AM</vt:lpstr>
      <vt:lpstr>Cuidado de enfermagem na AM</vt:lpstr>
      <vt:lpstr>Cuidado de enfermagem na AM</vt:lpstr>
      <vt:lpstr>Cuidado de enfermagem na AM</vt:lpstr>
      <vt:lpstr>Cuidado de enfermagem na AM</vt:lpstr>
      <vt:lpstr>Cuidado de enfermagem na AM</vt:lpstr>
      <vt:lpstr>Cuidado de enfermagem na AM</vt:lpstr>
      <vt:lpstr>Cuidado de enfermagem na AM</vt:lpstr>
      <vt:lpstr>Cuidado de enfermagem na AM</vt:lpstr>
      <vt:lpstr>Cuidado de enfermagem na AM</vt:lpstr>
      <vt:lpstr>Apresentação do PowerPoint</vt:lpstr>
      <vt:lpstr>BIBLIOGRAFIAS</vt:lpstr>
      <vt:lpstr>Uma boa e santa enfermagem para todos</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Administração de medicamentos</dc:title>
  <dc:creator>Carlos Augusto Lopes</dc:creator>
  <cp:lastModifiedBy>Liliane Rodrigues Abreu Lopes de farias</cp:lastModifiedBy>
  <cp:revision>81</cp:revision>
  <dcterms:created xsi:type="dcterms:W3CDTF">2013-10-22T15:50:13Z</dcterms:created>
  <dcterms:modified xsi:type="dcterms:W3CDTF">2022-05-13T19:37:23Z</dcterms:modified>
</cp:coreProperties>
</file>